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7" r:id="rId3"/>
    <p:sldId id="295" r:id="rId4"/>
    <p:sldId id="300" r:id="rId5"/>
    <p:sldId id="258" r:id="rId6"/>
    <p:sldId id="274" r:id="rId7"/>
    <p:sldId id="302" r:id="rId8"/>
    <p:sldId id="311" r:id="rId9"/>
    <p:sldId id="310" r:id="rId10"/>
    <p:sldId id="301" r:id="rId11"/>
    <p:sldId id="276" r:id="rId12"/>
    <p:sldId id="291" r:id="rId13"/>
    <p:sldId id="303" r:id="rId14"/>
    <p:sldId id="306" r:id="rId15"/>
    <p:sldId id="304" r:id="rId16"/>
    <p:sldId id="314" r:id="rId17"/>
    <p:sldId id="317" r:id="rId18"/>
    <p:sldId id="315" r:id="rId19"/>
    <p:sldId id="316" r:id="rId20"/>
    <p:sldId id="312" r:id="rId21"/>
    <p:sldId id="313" r:id="rId22"/>
    <p:sldId id="308" r:id="rId23"/>
    <p:sldId id="298" r:id="rId24"/>
    <p:sldId id="30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E531-2704-438B-A2AE-4C1832820F4F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24E40-0A11-4B4A-BCE5-381E7422A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4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D6EF92A-1539-C7F1-67E5-35386D6C2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8998C985-B7F0-B59D-A070-194C80EE7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důvěra jedince v jeho schopnosti nutné k úspěšným výkonům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přesvědčení jedince o jeho schopnostech nutných k řešení specifických matematických problémů, ke splnění úloh spojených s matematikou a k úspěchu v kurzech spojených s daným předmětem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Doménově specifická (x obecná self-efficacy)</a:t>
            </a: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4233D47D-43EF-3ADD-A6AF-EEF446A15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/>
            <a:fld id="{6C24F241-05A9-4051-9A19-2FA692BF8D7B}" type="slidenum">
              <a:rPr lang="cs-CZ" altLang="cs-CZ">
                <a:latin typeface="Calibri" panose="020F0502020204030204" pitchFamily="34" charset="0"/>
              </a:rPr>
              <a:pPr eaLnBrk="1" hangingPunct="1"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1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20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7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21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3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5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5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D6EF92A-1539-C7F1-67E5-35386D6C2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8998C985-B7F0-B59D-A070-194C80EE7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důvěra jedince v jeho schopnosti nutné k úspěšným výkonům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přesvědčení jedince o jeho schopnostech nutných k řešení specifických matematických problémů, ke splnění úloh spojených s matematikou a k úspěchu v kurzech spojených s daným předmětem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Doménově specifická (x obecná self-efficacy)</a:t>
            </a: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4233D47D-43EF-3ADD-A6AF-EEF446A15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/>
            <a:fld id="{6C24F241-05A9-4051-9A19-2FA692BF8D7B}" type="slidenum">
              <a:rPr lang="cs-CZ" altLang="cs-CZ">
                <a:latin typeface="Calibri" panose="020F0502020204030204" pitchFamily="34" charset="0"/>
              </a:rPr>
              <a:pPr eaLnBrk="1" hangingPunct="1"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060C8565-5186-6F34-48AE-2692AEA21B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BA63802D-B0F4-A797-F356-38718EF069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kognitivní, motivační, afektivní a selektivní. Ještě před výkonem self‑efficacy ovlivňuje volbu cílů a činností a míru investovaného úsilí. Během výkonu pak ovlivňuje aktuální koncentraci pozornosti, míru pociťované úzkosti, efektivitu regulace stresu a výdrž jedince, což vše společně má vliv na pracovní paměť a tím na využívání osvojených znalostí a dovedností. Po výkonu se podílí na tom, jak jedinec hodnotí své případné selhání, jeho důvody, i na tom, zda se pokusí znovu svou činnost opakovat.</a:t>
            </a: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AE960F88-C8E1-436D-099E-BA0B9E0D3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/>
            <a:fld id="{A916383C-160D-4D36-9B61-8E9BF1639E54}" type="slidenum">
              <a:rPr lang="cs-CZ" altLang="cs-CZ">
                <a:latin typeface="Calibri" panose="020F0502020204030204" pitchFamily="34" charset="0"/>
              </a:rPr>
              <a:pPr eaLnBrk="1" hangingPunct="1"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1FF84F24-D885-6B5D-67B3-0511EA08C6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EF23984E-CB7C-EA62-3687-6F4B1D365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Self-efficacy není vrozenou charakteristikou, ale naopak se vyvíjí v průběhu života. Vliv na to mají podle Bandury (1994) čtyři hlavní zdroje, z nichž za nejdůležitější považuje tzv. </a:t>
            </a:r>
            <a:r>
              <a:rPr lang="cs-CZ" altLang="cs-CZ" i="1"/>
              <a:t>mastery experience</a:t>
            </a:r>
            <a:r>
              <a:rPr lang="cs-CZ" altLang="cs-CZ"/>
              <a:t>. Hoskovcová (2006) se domnívá, že tento pojem také není lehké přeložit do češtiny, avšak ve spojitosti se self-efficacy ho překládá jako </a:t>
            </a:r>
            <a:r>
              <a:rPr lang="cs-CZ" altLang="cs-CZ" i="1"/>
              <a:t>zkušenost se zvládnutím úkolu</a:t>
            </a:r>
            <a:r>
              <a:rPr lang="cs-CZ" altLang="cs-CZ"/>
              <a:t>. Jak by se dalo očekávat, opakované zkušenosti s úspěšným výkonem (zvláště dochází-li při něm k překonávání překážek a vyžaduje-li určité úsilí) vytváří vysokou self-efficacy. (Bandura, 1994, s. 2-3)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Druhým zdrojem self-efficacy je tzv. </a:t>
            </a:r>
            <a:r>
              <a:rPr lang="cs-CZ" altLang="cs-CZ" i="1"/>
              <a:t>zprostředkovaná zkušenost</a:t>
            </a:r>
            <a:r>
              <a:rPr lang="cs-CZ" altLang="cs-CZ"/>
              <a:t>. Pokud jedinec má ve svém okolí někoho, kdo je mu podobný a kdo dosáhl úspěchu díky svým schopnostem a svému úsilí, zvyšuje se i u něj pocit self-efficacy a přesvědčení, že může podobné úkoly zvládnout. Dalším důležitým zdrojem je tzv. </a:t>
            </a:r>
            <a:r>
              <a:rPr lang="cs-CZ" altLang="cs-CZ" i="1"/>
              <a:t>sociální přesvědčování</a:t>
            </a:r>
            <a:r>
              <a:rPr lang="cs-CZ" altLang="cs-CZ"/>
              <a:t>. Jedná se v podstatě o podporu a ubezpečení jedince, že je schopen danou činnost zvládnout, kterou mu poskytují významné osoby z jeho okolí. Posledním zdrojem pak je interpretace </a:t>
            </a:r>
            <a:r>
              <a:rPr lang="cs-CZ" altLang="cs-CZ" i="1"/>
              <a:t>somatických a emočních stavů</a:t>
            </a:r>
            <a:r>
              <a:rPr lang="cs-CZ" altLang="cs-CZ"/>
              <a:t>, na kterou lidé spoléhají při hodnocení svých schopností. Pocit self-efficacy se například může zvýšit, pokud vyhodnotí, že se během plnění úkolu cítí v klidu a nejsou ve stresu, což si vysvětlí tak, že mají dostatečné schopnosti, aby to zvládli (Bandura, 1994, s. 3).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Pajares (2005) poukazuje na to, že uvedené zdroje nevytvářejí jedincovu self-efficacy zcela přímo a automaticky. Člověk nejprve interpretuje výsledky událostí a tyto interpretace mu poskytují informace, aby si vytvořil přesvědčení o svých schopnostech. Lidé si všímají různých informací a odlišně o nich uvažují a začleňují jen některé. Self-efficacy je tak ovlivněna i tímto výběrem, interpretací a rozpomínáním se na informace.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Usher a Pajares (2009) ověřili ve své studii, která probíhala u studujících na 2. stupni základní školy, že matematická self-efficacy využívá stejné zdroje, jaké Bandura (1994) popsal obecně.  Nejsilnější vliv přitom měla zkušenost se zvládnutím úkolu.</a:t>
            </a:r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76754263-1345-48B3-22A1-E81ADD1AD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/>
            <a:fld id="{0FBABB9C-DEB8-44BE-8DD8-64A60D8F2D08}" type="slidenum">
              <a:rPr lang="cs-CZ" altLang="cs-CZ">
                <a:latin typeface="Calibri" panose="020F0502020204030204" pitchFamily="34" charset="0"/>
              </a:rPr>
              <a:pPr eaLnBrk="1" hangingPunct="1"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D6EF92A-1539-C7F1-67E5-35386D6C2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8998C985-B7F0-B59D-A070-194C80EE7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důvěra jedince v jeho schopnosti nutné k úspěšným výkonům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přesvědčení jedince o jeho schopnostech nutných k řešení specifických matematických problémů, ke splnění úloh spojených s matematikou a k úspěchu v kurzech spojených s daným předmětem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Doménově specifická (x obecná self-efficacy)</a:t>
            </a: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4233D47D-43EF-3ADD-A6AF-EEF446A15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/>
            <a:fld id="{6C24F241-05A9-4051-9A19-2FA692BF8D7B}" type="slidenum">
              <a:rPr lang="cs-CZ" altLang="cs-CZ"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7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D3845776-A349-2FF7-495D-8E397BB41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C5EB518E-1230-BD22-8B2D-FDB4FFBAD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CDCCEDFD-7905-BA8F-F4CF-DEDDB33F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fld id="{9A0FD384-35CF-40AB-985B-1ACDA12354F2}" type="slidenum">
              <a:rPr lang="cs-CZ" altLang="cs-CZ">
                <a:latin typeface="Calibri" panose="020F0502020204030204" pitchFamily="34" charset="0"/>
              </a:rPr>
              <a:pPr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4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3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92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9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82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7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89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7D1B2C-A9E5-4B65-9FB6-C59938C81FFC}" type="datetimeFigureOut">
              <a:rPr lang="cs-CZ" smtClean="0"/>
              <a:t>20.09.2023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27F50E-845A-466D-B7C2-B1C221DB579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93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E6AD1-31A0-46D1-C6CB-A893E46A5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latin typeface="+mn-lt"/>
              </a:rPr>
            </a:br>
            <a:br>
              <a:rPr lang="cs-CZ" b="1" dirty="0">
                <a:latin typeface="+mn-lt"/>
              </a:rPr>
            </a:br>
            <a:r>
              <a:rPr lang="cs-CZ" sz="7300" b="1" dirty="0" err="1">
                <a:solidFill>
                  <a:schemeClr val="accent2"/>
                </a:solidFill>
                <a:latin typeface="+mn-lt"/>
              </a:rPr>
              <a:t>Metakognice</a:t>
            </a:r>
            <a:r>
              <a:rPr lang="cs-CZ" sz="7300" b="1" dirty="0">
                <a:solidFill>
                  <a:schemeClr val="accent2"/>
                </a:solidFill>
                <a:latin typeface="+mn-lt"/>
              </a:rPr>
              <a:t> a </a:t>
            </a:r>
            <a:r>
              <a:rPr lang="cs-CZ" sz="7300" b="1" dirty="0" err="1">
                <a:solidFill>
                  <a:schemeClr val="accent2"/>
                </a:solidFill>
                <a:latin typeface="+mn-lt"/>
              </a:rPr>
              <a:t>self-efficacy</a:t>
            </a:r>
            <a:r>
              <a:rPr lang="cs-CZ" sz="7300" b="1" dirty="0">
                <a:solidFill>
                  <a:schemeClr val="accent2"/>
                </a:solidFill>
                <a:latin typeface="+mn-lt"/>
              </a:rPr>
              <a:t> </a:t>
            </a:r>
            <a:br>
              <a:rPr lang="cs-CZ" sz="7300" b="1" dirty="0">
                <a:solidFill>
                  <a:schemeClr val="accent2"/>
                </a:solidFill>
                <a:latin typeface="+mn-lt"/>
              </a:rPr>
            </a:br>
            <a:r>
              <a:rPr lang="cs-CZ" sz="7300" b="1" dirty="0">
                <a:solidFill>
                  <a:schemeClr val="accent2"/>
                </a:solidFill>
                <a:latin typeface="+mn-lt"/>
              </a:rPr>
              <a:t>v matematice</a:t>
            </a:r>
            <a:br>
              <a:rPr lang="cs-CZ" sz="2700" b="1" dirty="0">
                <a:latin typeface="+mn-lt"/>
              </a:rPr>
            </a:br>
            <a:endParaRPr lang="cs-CZ" sz="2700" b="1" dirty="0">
              <a:latin typeface="+mn-lt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E1B1AF9-2212-B0AD-4AD9-367C42457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latin typeface="+mn-lt"/>
              </a:rPr>
              <a:t>Irena </a:t>
            </a:r>
            <a:r>
              <a:rPr lang="cs-CZ" sz="2000" b="1" dirty="0" err="1">
                <a:latin typeface="+mn-lt"/>
              </a:rPr>
              <a:t>Smetáčková</a:t>
            </a:r>
            <a:endParaRPr lang="cs-CZ" sz="20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latin typeface="+mn-lt"/>
              </a:rPr>
              <a:t>Katedra psychologie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latin typeface="+mn-lt"/>
              </a:rPr>
              <a:t>Pedagogická fakulta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latin typeface="+mn-lt"/>
              </a:rPr>
              <a:t>Univerzita Karlova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latin typeface="+mn-lt"/>
              </a:rPr>
              <a:t>Praha, 18. září 2023</a:t>
            </a:r>
          </a:p>
        </p:txBody>
      </p:sp>
    </p:spTree>
    <p:extLst>
      <p:ext uri="{BB962C8B-B14F-4D97-AF65-F5344CB8AC3E}">
        <p14:creationId xmlns:p14="http://schemas.microsoft.com/office/powerpoint/2010/main" val="268910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5A18-CFC8-2A00-47A8-11A131A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960" y="333376"/>
            <a:ext cx="11115040" cy="6308725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cs-CZ" sz="4000" b="1" dirty="0" err="1">
                <a:solidFill>
                  <a:schemeClr val="accent2"/>
                </a:solidFill>
                <a:latin typeface="+mn-lt"/>
              </a:rPr>
              <a:t>Self-efficacy</a:t>
            </a:r>
            <a:br>
              <a:rPr lang="cs-CZ" sz="4000" b="1" dirty="0">
                <a:solidFill>
                  <a:schemeClr val="accent2"/>
                </a:solidFill>
                <a:latin typeface="+mn-lt"/>
              </a:rPr>
            </a:br>
            <a:r>
              <a:rPr lang="cs-CZ" sz="4000" dirty="0">
                <a:solidFill>
                  <a:schemeClr val="accent2"/>
                </a:solidFill>
                <a:latin typeface="+mn-lt"/>
              </a:rPr>
              <a:t>Osobní vnímaná zdatnost</a:t>
            </a:r>
            <a:br>
              <a:rPr lang="cs-CZ" sz="3200" b="1" dirty="0">
                <a:solidFill>
                  <a:schemeClr val="accent1"/>
                </a:solidFill>
                <a:latin typeface="+mn-lt"/>
              </a:rPr>
            </a:br>
            <a:br>
              <a:rPr lang="cs-CZ" sz="3200" b="1" dirty="0">
                <a:solidFill>
                  <a:schemeClr val="accent1"/>
                </a:solidFill>
                <a:latin typeface="+mn-lt"/>
              </a:rPr>
            </a:b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přesvědčení člověka o jeho schopnostech nutných 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 dosažení určitých výkonů 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(Bandura, 1994: 2)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osobní odhad vlastních schopností týkajících se organizace 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provádění činností, které směřují k vytyčenému cíli 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Zimmerman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2000: 83)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7A9B162-C5EA-63C9-1127-EE38767041FA}"/>
              </a:ext>
            </a:extLst>
          </p:cNvPr>
          <p:cNvSpPr txBox="1"/>
          <p:nvPr/>
        </p:nvSpPr>
        <p:spPr>
          <a:xfrm>
            <a:off x="2567781" y="1770858"/>
            <a:ext cx="5329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Pracovní paměť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30973B-2449-4102-11F1-579C78FBA616}"/>
              </a:ext>
            </a:extLst>
          </p:cNvPr>
          <p:cNvSpPr txBox="1"/>
          <p:nvPr/>
        </p:nvSpPr>
        <p:spPr>
          <a:xfrm>
            <a:off x="995679" y="4148614"/>
            <a:ext cx="93392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Radost z výkonu, uspokojení</a:t>
            </a:r>
          </a:p>
          <a:p>
            <a:pPr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Efektivní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metakognice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Efektivní učení</a:t>
            </a:r>
          </a:p>
          <a:p>
            <a:pPr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Identifikace s doménou</a:t>
            </a:r>
          </a:p>
          <a:p>
            <a:pPr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5378075-1ADD-D550-E13D-00B8596148B8}"/>
              </a:ext>
            </a:extLst>
          </p:cNvPr>
          <p:cNvSpPr txBox="1">
            <a:spLocks/>
          </p:cNvSpPr>
          <p:nvPr/>
        </p:nvSpPr>
        <p:spPr>
          <a:xfrm>
            <a:off x="1096023" y="550707"/>
            <a:ext cx="9896767" cy="1582738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/>
                </a:solidFill>
                <a:effectLst/>
                <a:latin typeface="+mn-lt"/>
              </a:rPr>
              <a:t>Vliv </a:t>
            </a:r>
            <a:r>
              <a:rPr lang="cs-CZ" sz="3600" b="1" dirty="0" err="1">
                <a:solidFill>
                  <a:schemeClr val="accent2"/>
                </a:solidFill>
                <a:effectLst/>
                <a:latin typeface="+mn-lt"/>
              </a:rPr>
              <a:t>self-efficacy</a:t>
            </a:r>
            <a:r>
              <a:rPr lang="cs-CZ" sz="3600" b="1" dirty="0">
                <a:solidFill>
                  <a:schemeClr val="accent2"/>
                </a:solidFill>
                <a:effectLst/>
                <a:latin typeface="+mn-lt"/>
              </a:rPr>
              <a:t> na učení</a:t>
            </a:r>
            <a:br>
              <a:rPr lang="cs-CZ" sz="2800" b="1" dirty="0">
                <a:solidFill>
                  <a:schemeClr val="accent2"/>
                </a:solidFill>
                <a:effectLst/>
                <a:latin typeface="+mn-lt"/>
              </a:rPr>
            </a:br>
            <a:br>
              <a:rPr lang="cs-CZ" sz="2800" b="1" dirty="0">
                <a:solidFill>
                  <a:schemeClr val="accent2"/>
                </a:solidFill>
                <a:effectLst/>
                <a:latin typeface="+mn-lt"/>
              </a:rPr>
            </a:br>
            <a:endParaRPr lang="en-US" sz="2700" dirty="0"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1A7F27-CA23-DA7C-0F8B-DB0D4BBCB8D1}"/>
              </a:ext>
            </a:extLst>
          </p:cNvPr>
          <p:cNvSpPr txBox="1"/>
          <p:nvPr/>
        </p:nvSpPr>
        <p:spPr>
          <a:xfrm>
            <a:off x="3863975" y="3114676"/>
            <a:ext cx="53276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Koncentrace pozornosti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7A3F1B9-F9A8-8EB0-C803-9D7007218EDF}"/>
              </a:ext>
            </a:extLst>
          </p:cNvPr>
          <p:cNvSpPr txBox="1"/>
          <p:nvPr/>
        </p:nvSpPr>
        <p:spPr>
          <a:xfrm>
            <a:off x="6835776" y="2244726"/>
            <a:ext cx="39909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Redukce úzkosti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76E66A5-E7AF-515F-A226-B84108B2DC39}"/>
              </a:ext>
            </a:extLst>
          </p:cNvPr>
          <p:cNvCxnSpPr/>
          <p:nvPr/>
        </p:nvCxnSpPr>
        <p:spPr>
          <a:xfrm>
            <a:off x="5375276" y="2068514"/>
            <a:ext cx="1338263" cy="35242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E9ED28A-B561-AB6F-0846-EE0D4D4627C4}"/>
              </a:ext>
            </a:extLst>
          </p:cNvPr>
          <p:cNvCxnSpPr/>
          <p:nvPr/>
        </p:nvCxnSpPr>
        <p:spPr>
          <a:xfrm>
            <a:off x="5232400" y="2108201"/>
            <a:ext cx="0" cy="85566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3D0EB82-A72D-ABA8-57DA-7EEFF1306576}"/>
              </a:ext>
            </a:extLst>
          </p:cNvPr>
          <p:cNvCxnSpPr/>
          <p:nvPr/>
        </p:nvCxnSpPr>
        <p:spPr>
          <a:xfrm flipV="1">
            <a:off x="5375276" y="2590800"/>
            <a:ext cx="1338263" cy="40163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C8437-B23F-89FC-DE11-5DAA4B74B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360364"/>
            <a:ext cx="9479281" cy="356139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4000" b="1" dirty="0">
                <a:solidFill>
                  <a:schemeClr val="accent2"/>
                </a:solidFill>
                <a:latin typeface="+mn-lt"/>
              </a:rPr>
              <a:t>Zdroje </a:t>
            </a:r>
            <a:r>
              <a:rPr lang="cs-CZ" sz="4000" b="1" dirty="0" err="1">
                <a:solidFill>
                  <a:schemeClr val="accent2"/>
                </a:solidFill>
                <a:latin typeface="+mn-lt"/>
              </a:rPr>
              <a:t>self-efficacy</a:t>
            </a:r>
            <a:r>
              <a:rPr lang="cs-CZ" sz="4000" b="1" dirty="0">
                <a:solidFill>
                  <a:schemeClr val="accent2"/>
                </a:solidFill>
                <a:latin typeface="+mn-lt"/>
              </a:rPr>
              <a:t> </a:t>
            </a:r>
            <a:br>
              <a:rPr lang="cs-CZ" sz="4000" b="1" dirty="0">
                <a:solidFill>
                  <a:schemeClr val="accent2"/>
                </a:solidFill>
                <a:latin typeface="+mn-lt"/>
              </a:rPr>
            </a:br>
            <a:r>
              <a:rPr lang="cs-CZ" sz="3200" b="1" dirty="0">
                <a:solidFill>
                  <a:schemeClr val="accent2"/>
                </a:solidFill>
                <a:latin typeface="+mn-lt"/>
              </a:rPr>
              <a:t> </a:t>
            </a:r>
            <a:br>
              <a:rPr lang="cs-CZ" sz="3200" b="1" dirty="0">
                <a:solidFill>
                  <a:schemeClr val="accent1"/>
                </a:solidFill>
                <a:latin typeface="+mn-lt"/>
              </a:rPr>
            </a:b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zkušenost se zvládnutím úkolu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zprostředkovaná zkušenost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sociální přesvědčování 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reflexe a zvládání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psycho-somatických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stavů</a:t>
            </a:r>
            <a:endParaRPr lang="en-US" sz="22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5A18-CFC8-2A00-47A8-11A131A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333376"/>
            <a:ext cx="11155680" cy="6393995"/>
          </a:xfrm>
        </p:spPr>
        <p:txBody>
          <a:bodyPr>
            <a:noAutofit/>
          </a:bodyPr>
          <a:lstStyle/>
          <a:p>
            <a:pPr algn="l" fontAlgn="base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 err="1">
                <a:solidFill>
                  <a:schemeClr val="accent2"/>
                </a:solidFill>
                <a:latin typeface="+mn-lt"/>
              </a:rPr>
              <a:t>Metakognice</a:t>
            </a:r>
            <a:br>
              <a:rPr lang="cs-CZ" sz="32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b="1" dirty="0">
                <a:solidFill>
                  <a:schemeClr val="accent1"/>
                </a:solidFill>
                <a:latin typeface="+mn-lt"/>
              </a:rPr>
            </a:b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Kognice </a:t>
            </a:r>
            <a:b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rocesy (využívající vstupní míru schopností),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jejichž prostřednictvím člověk poznává svět a sám sebe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vnímání, paměť, myšlení a učení 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Metakognice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procesy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jejichž prostřednictvím člověk monitoruje a řídí vlastní myšlení a učení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nástroj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zvyšování efektivity kognitivních procesů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99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5040"/>
            <a:ext cx="10652449" cy="5569586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Složky </a:t>
            </a:r>
            <a:r>
              <a:rPr lang="cs-CZ" sz="4000" b="1" dirty="0" err="1">
                <a:solidFill>
                  <a:schemeClr val="accent2"/>
                </a:solidFill>
              </a:rPr>
              <a:t>metakognice</a:t>
            </a:r>
            <a:r>
              <a:rPr lang="cs-CZ" sz="4000" b="1" dirty="0">
                <a:solidFill>
                  <a:schemeClr val="accent2"/>
                </a:solidFill>
              </a:rPr>
              <a:t>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Metakognitivní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znalosti 			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Já jako učící se subjekt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Úkol, situace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Strategie řešení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Metakognitivní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procesy / dovednosti 	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Plánování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Monitorování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Hodnocení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Prožitky spojené s </a:t>
            </a:r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metakognicí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	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Spokojenost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Sebedůvěra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1600" dirty="0">
                <a:solidFill>
                  <a:schemeClr val="bg1"/>
                </a:solidFill>
              </a:rPr>
              <a:t>Nelson </a:t>
            </a:r>
            <a:r>
              <a:rPr lang="en-US" sz="1600" dirty="0">
                <a:solidFill>
                  <a:schemeClr val="bg1"/>
                </a:solidFill>
              </a:rPr>
              <a:t>&amp;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Narens</a:t>
            </a:r>
            <a:r>
              <a:rPr lang="cs-CZ" sz="1600" dirty="0">
                <a:solidFill>
                  <a:schemeClr val="bg1"/>
                </a:solidFill>
              </a:rPr>
              <a:t> 1990; </a:t>
            </a:r>
            <a:r>
              <a:rPr lang="cs-CZ" sz="1600" dirty="0" err="1">
                <a:solidFill>
                  <a:schemeClr val="bg1"/>
                </a:solidFill>
              </a:rPr>
              <a:t>Dent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&amp;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Koenka</a:t>
            </a:r>
            <a:r>
              <a:rPr lang="cs-CZ" sz="1600" dirty="0">
                <a:solidFill>
                  <a:schemeClr val="bg1"/>
                </a:solidFill>
              </a:rPr>
              <a:t>, 2016; </a:t>
            </a:r>
            <a:r>
              <a:rPr lang="cs-CZ" sz="1600" dirty="0" err="1">
                <a:solidFill>
                  <a:schemeClr val="bg1"/>
                </a:solidFill>
              </a:rPr>
              <a:t>Efklides</a:t>
            </a:r>
            <a:r>
              <a:rPr lang="cs-CZ" sz="1600" dirty="0">
                <a:solidFill>
                  <a:schemeClr val="bg1"/>
                </a:solidFill>
              </a:rPr>
              <a:t>, 2008; Schneider, 2008</a:t>
            </a:r>
          </a:p>
        </p:txBody>
      </p:sp>
    </p:spTree>
    <p:extLst>
      <p:ext uri="{BB962C8B-B14F-4D97-AF65-F5344CB8AC3E}">
        <p14:creationId xmlns:p14="http://schemas.microsoft.com/office/powerpoint/2010/main" val="8441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5A18-CFC8-2A00-47A8-11A131A4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52" y="333376"/>
            <a:ext cx="10954139" cy="6308725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Obrázek 3" descr="Obsah obrázku text, plakát, ilustrace, design&#10;&#10;Popis byl vytvořen automaticky">
            <a:extLst>
              <a:ext uri="{FF2B5EF4-FFF2-40B4-BE49-F238E27FC236}">
                <a16:creationId xmlns:a16="http://schemas.microsoft.com/office/drawing/2014/main" id="{63DD435B-5AD0-B442-02AB-A93C4798A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051" y="0"/>
            <a:ext cx="10058400" cy="703997"/>
          </a:xfrm>
        </p:spPr>
        <p:txBody>
          <a:bodyPr>
            <a:normAutofit/>
          </a:bodyPr>
          <a:lstStyle/>
          <a:p>
            <a:r>
              <a:rPr lang="cs-CZ" sz="3200" dirty="0" err="1">
                <a:latin typeface="+mn-lt"/>
              </a:rPr>
              <a:t>Páchová</a:t>
            </a:r>
            <a:r>
              <a:rPr lang="cs-CZ" sz="3200" dirty="0">
                <a:latin typeface="+mn-lt"/>
              </a:rPr>
              <a:t> a kol. (2022) – „12 P“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9344" t="10876" r="6251" b="12698"/>
          <a:stretch/>
        </p:blipFill>
        <p:spPr bwMode="auto">
          <a:xfrm>
            <a:off x="1097280" y="751114"/>
            <a:ext cx="10169434" cy="5453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22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5040"/>
            <a:ext cx="10652449" cy="5569586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Chyba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Řešení 	pokus-omyl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vhled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Kognitivní tlak / výzva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Produktivní selhávání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Kdy k chybě může dojít? 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s-CZ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Vygotského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Zóna nejbližšího vývoje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Pozitivní sociální a pedagogické klima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Pedagogický optimismus 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17F50-0E40-64FE-8843-D4EF93B8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4047730" cy="36860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metakognice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self-efficacy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jen problém s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tudující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nižšími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kognitivními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schopnostmi</a:t>
            </a: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?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Zástupný obsah 6" descr="Obsah obrázku text, černá tabule, rukopis, křída&#10;&#10;Popis byl vytvořen automaticky">
            <a:extLst>
              <a:ext uri="{FF2B5EF4-FFF2-40B4-BE49-F238E27FC236}">
                <a16:creationId xmlns:a16="http://schemas.microsoft.com/office/drawing/2014/main" id="{20AD213F-8C59-61FE-3065-0496A7674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11675"/>
            <a:ext cx="6912217" cy="35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8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C6788-0B28-742D-69DC-F2DAAC7D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286603"/>
            <a:ext cx="10879494" cy="111298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/>
                </a:solidFill>
                <a:latin typeface="+mn-lt"/>
              </a:rPr>
              <a:t>Studující s vysokými kognitivními schopnostmi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63CFE5C-0179-7C6A-9CFB-F9EEA53F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76532" cy="402336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některých paradoxně nízká </a:t>
            </a:r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self-efficacy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nebo </a:t>
            </a:r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metakognice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Proč? </a:t>
            </a: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Self-efficacy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podceňování kvality vlastních výkonů kvůli vysokým ambicím a vzorům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Metakognice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nedostatek zkušeností s chybou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			vysoce funkční kognice - bez nutnosti sebereflexe</a:t>
            </a:r>
          </a:p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400" b="1" dirty="0">
                <a:solidFill>
                  <a:schemeClr val="accent2"/>
                </a:solidFill>
              </a:rPr>
              <a:t>Klíčová role vyučujících </a:t>
            </a:r>
          </a:p>
        </p:txBody>
      </p:sp>
    </p:spTree>
    <p:extLst>
      <p:ext uri="{BB962C8B-B14F-4D97-AF65-F5344CB8AC3E}">
        <p14:creationId xmlns:p14="http://schemas.microsoft.com/office/powerpoint/2010/main" val="3335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6176-5B99-33F2-FBF5-D7FF987E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9745"/>
            <a:ext cx="10515600" cy="62158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+mn-lt"/>
              </a:rPr>
              <a:t>Dobré výkony v matematice vyžadují…</a:t>
            </a:r>
          </a:p>
        </p:txBody>
      </p:sp>
      <p:pic>
        <p:nvPicPr>
          <p:cNvPr id="7" name="Zástupný obsah 6" descr="Obsah obrázku text, černá tabule, rukopis, křída&#10;&#10;Popis byl vytvořen automaticky">
            <a:extLst>
              <a:ext uri="{FF2B5EF4-FFF2-40B4-BE49-F238E27FC236}">
                <a16:creationId xmlns:a16="http://schemas.microsoft.com/office/drawing/2014/main" id="{55FFDD60-96C8-EE9E-528D-305922110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6" y="222392"/>
            <a:ext cx="10169004" cy="5165208"/>
          </a:xfrm>
        </p:spPr>
      </p:pic>
    </p:spTree>
    <p:extLst>
      <p:ext uri="{BB962C8B-B14F-4D97-AF65-F5344CB8AC3E}">
        <p14:creationId xmlns:p14="http://schemas.microsoft.com/office/powerpoint/2010/main" val="195763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14" y="454297"/>
            <a:ext cx="10652449" cy="5380446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Ověřené postupy rozvoje </a:t>
            </a:r>
            <a:r>
              <a:rPr lang="cs-CZ" sz="4000" b="1" dirty="0" err="1">
                <a:solidFill>
                  <a:schemeClr val="accent2"/>
                </a:solidFill>
              </a:rPr>
              <a:t>metakognice</a:t>
            </a:r>
            <a:r>
              <a:rPr lang="cs-CZ" sz="4000" b="1" dirty="0">
                <a:solidFill>
                  <a:schemeClr val="accent2"/>
                </a:solidFill>
              </a:rPr>
              <a:t>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Kolencik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Hillwig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2011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/>
              <a:t>Auto-regulované učení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Zodpovědnost za vlastní učení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/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Výukové prostředí rámováno: 	</a:t>
            </a:r>
            <a:r>
              <a:rPr lang="cs-CZ" sz="2400" dirty="0">
                <a:solidFill>
                  <a:schemeClr val="accent2"/>
                </a:solidFill>
              </a:rPr>
              <a:t>to </a:t>
            </a:r>
            <a:r>
              <a:rPr lang="cs-CZ" sz="2400" dirty="0" err="1">
                <a:solidFill>
                  <a:schemeClr val="accent2"/>
                </a:solidFill>
              </a:rPr>
              <a:t>learn</a:t>
            </a:r>
            <a:r>
              <a:rPr lang="cs-CZ" sz="2400" dirty="0">
                <a:solidFill>
                  <a:schemeClr val="accent2"/>
                </a:solidFill>
              </a:rPr>
              <a:t> to </a:t>
            </a:r>
            <a:r>
              <a:rPr lang="cs-CZ" sz="2400" dirty="0" err="1">
                <a:solidFill>
                  <a:schemeClr val="accent2"/>
                </a:solidFill>
              </a:rPr>
              <a:t>think</a:t>
            </a:r>
            <a:endParaRPr lang="cs-CZ" sz="2400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accent2"/>
                </a:solidFill>
              </a:rPr>
              <a:t>					to </a:t>
            </a:r>
            <a:r>
              <a:rPr lang="cs-CZ" sz="2400" dirty="0" err="1">
                <a:solidFill>
                  <a:schemeClr val="accent2"/>
                </a:solidFill>
              </a:rPr>
              <a:t>think</a:t>
            </a:r>
            <a:r>
              <a:rPr lang="cs-CZ" sz="2400" dirty="0">
                <a:solidFill>
                  <a:schemeClr val="accent2"/>
                </a:solidFill>
              </a:rPr>
              <a:t> to </a:t>
            </a:r>
            <a:r>
              <a:rPr lang="cs-CZ" sz="2400" dirty="0" err="1">
                <a:solidFill>
                  <a:schemeClr val="accent2"/>
                </a:solidFill>
              </a:rPr>
              <a:t>learn</a:t>
            </a:r>
            <a:endParaRPr lang="cs-CZ" sz="2400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/>
              <a:t>Zaměření vyučujících na: 	1) co studující vědí a co si myslí o učivu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2) jak přemýšlí o učivu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/>
              <a:t>				3) co si myslí a jak hodnotí to, jak přemýšlí o učivu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/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/>
              <a:t>Konstruktivistické principy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br>
              <a:rPr lang="cs-CZ" sz="1600" dirty="0">
                <a:solidFill>
                  <a:schemeClr val="bg1"/>
                </a:solidFill>
              </a:rPr>
            </a:br>
            <a:endParaRPr lang="cs-CZ" sz="1600" dirty="0">
              <a:solidFill>
                <a:schemeClr val="bg1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6" y="857068"/>
            <a:ext cx="10652449" cy="5380446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Posilování žákovských výkonů a postojů 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2400" dirty="0" err="1"/>
              <a:t>Mazrano</a:t>
            </a:r>
            <a:r>
              <a:rPr lang="cs-CZ" sz="2400" dirty="0"/>
              <a:t>, </a:t>
            </a:r>
            <a:r>
              <a:rPr lang="cs-CZ" sz="2400" dirty="0" err="1"/>
              <a:t>Pickering</a:t>
            </a:r>
            <a:r>
              <a:rPr lang="cs-CZ" sz="2400" dirty="0"/>
              <a:t> </a:t>
            </a:r>
            <a:r>
              <a:rPr lang="en-US" sz="2400" dirty="0"/>
              <a:t>&amp; </a:t>
            </a:r>
            <a:r>
              <a:rPr lang="cs-CZ" sz="2400" dirty="0" err="1"/>
              <a:t>Pollock</a:t>
            </a:r>
            <a:r>
              <a:rPr lang="cs-CZ" sz="2400" dirty="0"/>
              <a:t>, 2001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/>
          </a:p>
          <a:p>
            <a:pPr marL="539496" indent="-457200">
              <a:spcBef>
                <a:spcPts val="400"/>
              </a:spcBef>
              <a:buFont typeface="Calibri" panose="020F0502020204030204" pitchFamily="34" charset="0"/>
              <a:buAutoNum type="arabicPeriod"/>
              <a:defRPr/>
            </a:pPr>
            <a:r>
              <a:rPr lang="cs-CZ" sz="2400" dirty="0"/>
              <a:t>využívání různých pomůcek, nápověd a otázky</a:t>
            </a:r>
            <a:endParaRPr lang="cs-CZ" sz="2400" b="1" dirty="0"/>
          </a:p>
          <a:p>
            <a:pPr marL="539496" indent="-457200">
              <a:spcBef>
                <a:spcPts val="400"/>
              </a:spcBef>
              <a:buAutoNum type="arabicPeriod"/>
              <a:defRPr/>
            </a:pPr>
            <a:r>
              <a:rPr lang="cs-CZ" sz="2400" dirty="0"/>
              <a:t>úkoly založené na identifikaci podobností a rozdílů</a:t>
            </a:r>
          </a:p>
          <a:p>
            <a:pPr marL="539496" indent="-457200">
              <a:spcBef>
                <a:spcPts val="400"/>
              </a:spcBef>
              <a:buFont typeface="Calibri" panose="020F0502020204030204" pitchFamily="34" charset="0"/>
              <a:buAutoNum type="arabicPeriod"/>
              <a:defRPr/>
            </a:pPr>
            <a:r>
              <a:rPr lang="cs-CZ" sz="2400" dirty="0"/>
              <a:t>povzbuzování ve vytváření a ověřování hypotéz</a:t>
            </a:r>
          </a:p>
          <a:p>
            <a:pPr marL="539496" indent="-457200">
              <a:spcBef>
                <a:spcPts val="400"/>
              </a:spcBef>
              <a:buFont typeface="Calibri" panose="020F0502020204030204" pitchFamily="34" charset="0"/>
              <a:buAutoNum type="arabicPeriod"/>
              <a:defRPr/>
            </a:pPr>
            <a:r>
              <a:rPr lang="cs-CZ" sz="2400" dirty="0"/>
              <a:t>nejazyková reprezentace</a:t>
            </a:r>
          </a:p>
          <a:p>
            <a:pPr marL="539496" indent="-457200">
              <a:spcBef>
                <a:spcPts val="400"/>
              </a:spcBef>
              <a:buAutoNum type="arabicPeriod"/>
              <a:defRPr/>
            </a:pPr>
            <a:r>
              <a:rPr lang="cs-CZ" sz="2400" dirty="0"/>
              <a:t>shrnování a zapisování vlastních poznámek</a:t>
            </a:r>
          </a:p>
          <a:p>
            <a:pPr marL="539496" indent="-457200">
              <a:spcBef>
                <a:spcPts val="400"/>
              </a:spcBef>
              <a:buAutoNum type="arabicPeriod"/>
              <a:defRPr/>
            </a:pPr>
            <a:r>
              <a:rPr lang="cs-CZ" sz="2400" dirty="0"/>
              <a:t>odměňování vynaloženého úsilí </a:t>
            </a:r>
          </a:p>
          <a:p>
            <a:pPr marL="539496" indent="-457200">
              <a:spcBef>
                <a:spcPts val="400"/>
              </a:spcBef>
              <a:buAutoNum type="arabicPeriod"/>
              <a:defRPr/>
            </a:pPr>
            <a:r>
              <a:rPr lang="cs-CZ" sz="2400" dirty="0"/>
              <a:t>domácí úkoly a procvičování</a:t>
            </a:r>
          </a:p>
          <a:p>
            <a:pPr marL="539496" indent="-457200">
              <a:spcBef>
                <a:spcPts val="400"/>
              </a:spcBef>
              <a:buAutoNum type="arabicPeriod"/>
              <a:defRPr/>
            </a:pPr>
            <a:r>
              <a:rPr lang="cs-CZ" sz="2400" dirty="0"/>
              <a:t>kooperativní a vrstevnické učení </a:t>
            </a:r>
          </a:p>
          <a:p>
            <a:pPr marL="539496" indent="-457200">
              <a:spcBef>
                <a:spcPts val="400"/>
              </a:spcBef>
              <a:buFont typeface="Calibri" panose="020F0502020204030204" pitchFamily="34" charset="0"/>
              <a:buAutoNum type="arabicPeriod"/>
              <a:defRPr/>
            </a:pPr>
            <a:r>
              <a:rPr lang="cs-CZ" sz="2400" dirty="0"/>
              <a:t>stanovování cílů a poskytování formativní zpětné vazby</a:t>
            </a:r>
          </a:p>
          <a:p>
            <a:pPr marL="539496" indent="-457200">
              <a:spcBef>
                <a:spcPts val="400"/>
              </a:spcBef>
              <a:buAutoNum type="arabicPeriod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820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55040"/>
            <a:ext cx="10652449" cy="5569586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Společný jmenovatel </a:t>
            </a:r>
            <a:r>
              <a:rPr lang="cs-CZ" sz="4000" b="1" dirty="0" err="1">
                <a:solidFill>
                  <a:schemeClr val="accent2"/>
                </a:solidFill>
              </a:rPr>
              <a:t>metakognice</a:t>
            </a:r>
            <a:r>
              <a:rPr lang="cs-CZ" sz="4000" b="1" dirty="0">
                <a:solidFill>
                  <a:schemeClr val="accent2"/>
                </a:solidFill>
              </a:rPr>
              <a:t> a </a:t>
            </a:r>
            <a:r>
              <a:rPr lang="cs-CZ" sz="4000" b="1" dirty="0" err="1">
                <a:solidFill>
                  <a:schemeClr val="accent2"/>
                </a:solidFill>
              </a:rPr>
              <a:t>self-efficacy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	reflexe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	sebereflexe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	reflexe druhých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1600" dirty="0">
                <a:solidFill>
                  <a:schemeClr val="bg1"/>
                </a:solidFill>
              </a:rPr>
              <a:t>Nelson </a:t>
            </a:r>
            <a:r>
              <a:rPr lang="en-US" sz="1600" dirty="0">
                <a:solidFill>
                  <a:schemeClr val="bg1"/>
                </a:solidFill>
              </a:rPr>
              <a:t>&amp;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Narens</a:t>
            </a:r>
            <a:r>
              <a:rPr lang="cs-CZ" sz="1600" dirty="0">
                <a:solidFill>
                  <a:schemeClr val="bg1"/>
                </a:solidFill>
              </a:rPr>
              <a:t> 1990; </a:t>
            </a:r>
            <a:r>
              <a:rPr lang="cs-CZ" sz="1600" dirty="0" err="1">
                <a:solidFill>
                  <a:schemeClr val="bg1"/>
                </a:solidFill>
              </a:rPr>
              <a:t>Dent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&amp;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Koenka</a:t>
            </a:r>
            <a:r>
              <a:rPr lang="cs-CZ" sz="1600" dirty="0">
                <a:solidFill>
                  <a:schemeClr val="bg1"/>
                </a:solidFill>
              </a:rPr>
              <a:t>, 2016; </a:t>
            </a:r>
            <a:r>
              <a:rPr lang="cs-CZ" sz="1600" dirty="0" err="1">
                <a:solidFill>
                  <a:schemeClr val="bg1"/>
                </a:solidFill>
              </a:rPr>
              <a:t>Efklides</a:t>
            </a:r>
            <a:r>
              <a:rPr lang="cs-CZ" sz="1600" dirty="0">
                <a:solidFill>
                  <a:schemeClr val="bg1"/>
                </a:solidFill>
              </a:rPr>
              <a:t>, 2008; Schneider, 2008</a:t>
            </a:r>
          </a:p>
        </p:txBody>
      </p:sp>
      <p:pic>
        <p:nvPicPr>
          <p:cNvPr id="4" name="Obrázek 3" descr="Obsah obrázku černobílá, černobílý, umění&#10;&#10;Popis byl vytvořen automaticky">
            <a:extLst>
              <a:ext uri="{FF2B5EF4-FFF2-40B4-BE49-F238E27FC236}">
                <a16:creationId xmlns:a16="http://schemas.microsoft.com/office/drawing/2014/main" id="{BF34F91F-482D-E253-060C-74CCC11F5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3" y="2029979"/>
            <a:ext cx="5457266" cy="27286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6EF17C-A01B-C6D8-D278-65529629FAD3}"/>
              </a:ext>
            </a:extLst>
          </p:cNvPr>
          <p:cNvSpPr txBox="1"/>
          <p:nvPr/>
        </p:nvSpPr>
        <p:spPr>
          <a:xfrm>
            <a:off x="1066800" y="6524626"/>
            <a:ext cx="7330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https://pravdaovode.cz/wp-content/uploads/2014/12/NADHLED-CB-600X330-600x300.jpg</a:t>
            </a:r>
          </a:p>
        </p:txBody>
      </p:sp>
    </p:spTree>
    <p:extLst>
      <p:ext uri="{BB962C8B-B14F-4D97-AF65-F5344CB8AC3E}">
        <p14:creationId xmlns:p14="http://schemas.microsoft.com/office/powerpoint/2010/main" val="34035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205C4-09A5-1A71-E698-99E53267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516835"/>
            <a:ext cx="3180974" cy="2103875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Typy na rozvoj </a:t>
            </a:r>
            <a:r>
              <a:rPr lang="cs-CZ" sz="4400" dirty="0" err="1">
                <a:solidFill>
                  <a:srgbClr val="FFFFFF"/>
                </a:solidFill>
                <a:latin typeface="+mn-lt"/>
              </a:rPr>
              <a:t>metakognice</a:t>
            </a:r>
            <a:r>
              <a:rPr lang="cs-CZ" sz="44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rgbClr val="FFFFFF"/>
                </a:solidFill>
                <a:latin typeface="+mn-lt"/>
              </a:rPr>
              <a:t>self-efficacy</a:t>
            </a:r>
            <a:endParaRPr lang="cs-CZ" sz="4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9FF78-F094-C162-9F51-EB5B3A0F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3429000"/>
            <a:ext cx="3430420" cy="2560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i="0" u="none" strike="noStrike" baseline="0" dirty="0">
                <a:solidFill>
                  <a:srgbClr val="FFFFFF"/>
                </a:solidFill>
              </a:rPr>
              <a:t>Martha Carr (2010)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b="1" i="0" u="none" strike="noStrike" baseline="0" dirty="0" err="1">
                <a:solidFill>
                  <a:srgbClr val="FFFFFF"/>
                </a:solidFill>
              </a:rPr>
              <a:t>explicitni</a:t>
            </a:r>
            <a:r>
              <a:rPr lang="cs-CZ" sz="2800" b="1" i="0" u="none" strike="noStrike" baseline="0" dirty="0">
                <a:solidFill>
                  <a:srgbClr val="FFFFFF"/>
                </a:solidFill>
              </a:rPr>
              <a:t> instrukce 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b="1" i="0" u="none" strike="noStrike" baseline="0" dirty="0">
                <a:solidFill>
                  <a:srgbClr val="FFFFFF"/>
                </a:solidFill>
              </a:rPr>
              <a:t>zdůvodňování</a:t>
            </a:r>
            <a:r>
              <a:rPr lang="cs-CZ" sz="2800" b="1" dirty="0">
                <a:solidFill>
                  <a:srgbClr val="FFFFFF"/>
                </a:solidFill>
              </a:rPr>
              <a:t> 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cs-CZ" sz="2800" b="1" i="0" u="none" strike="noStrike" baseline="0" dirty="0" err="1">
                <a:solidFill>
                  <a:srgbClr val="FFFFFF"/>
                </a:solidFill>
              </a:rPr>
              <a:t>socialni</a:t>
            </a:r>
            <a:r>
              <a:rPr lang="cs-CZ" sz="2800" b="1" i="0" u="none" strike="noStrike" baseline="0" dirty="0">
                <a:solidFill>
                  <a:srgbClr val="FFFFFF"/>
                </a:solidFill>
              </a:rPr>
              <a:t> interakce</a:t>
            </a: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264379"/>
              </p:ext>
            </p:extLst>
          </p:nvPr>
        </p:nvGraphicFramePr>
        <p:xfrm>
          <a:off x="4311652" y="839429"/>
          <a:ext cx="7664964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8957747"/>
                    </a:ext>
                  </a:extLst>
                </a:gridCol>
                <a:gridCol w="2493129">
                  <a:extLst>
                    <a:ext uri="{9D8B030D-6E8A-4147-A177-3AD203B41FA5}">
                      <a16:colId xmlns:a16="http://schemas.microsoft.com/office/drawing/2014/main" val="2529234177"/>
                    </a:ext>
                  </a:extLst>
                </a:gridCol>
                <a:gridCol w="2462502">
                  <a:extLst>
                    <a:ext uri="{9D8B030D-6E8A-4147-A177-3AD203B41FA5}">
                      <a16:colId xmlns:a16="http://schemas.microsoft.com/office/drawing/2014/main" val="2806581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Strategie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4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 úkol pro mě příliš náročný?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Potřebuji</a:t>
                      </a:r>
                      <a:r>
                        <a:rPr lang="cs-CZ" baseline="0" dirty="0"/>
                        <a:t> mít k řešení úkolu nějaké konkrétní znalosti? Mám je?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Jaké strategie</a:t>
                      </a:r>
                      <a:r>
                        <a:rPr lang="cs-CZ" baseline="0" dirty="0"/>
                        <a:t> na řešení úkolu mě napadají? 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1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Co jsou nejtěžší</a:t>
                      </a:r>
                      <a:r>
                        <a:rPr lang="cs-CZ" baseline="0" dirty="0"/>
                        <a:t> části úkolu?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Rozumím konceptům,</a:t>
                      </a:r>
                      <a:r>
                        <a:rPr lang="cs-CZ" baseline="0" dirty="0"/>
                        <a:t> které úkol předpokládá?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Potřebuji požádat o pomoc? Koho?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41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Kolik času budu potřebovat na splnění úkolu?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Chci vůbec v úkolu</a:t>
                      </a:r>
                      <a:r>
                        <a:rPr lang="cs-CZ" baseline="0" dirty="0"/>
                        <a:t> uspět? Proč ano?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Mám k dispozici pomůcky či poznámky, které</a:t>
                      </a:r>
                      <a:r>
                        <a:rPr lang="cs-CZ" baseline="0" dirty="0"/>
                        <a:t> mi pomůžou s řešením úkolu?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56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Jsou v</a:t>
                      </a:r>
                      <a:r>
                        <a:rPr lang="cs-CZ" baseline="0" dirty="0"/>
                        <a:t> úkolu či situaci nějaké jednoduché kroky, které mohu ihned udělat?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Co můžu udělat pro to, abych byl/a na úkol koncentrovaná?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Jak</a:t>
                      </a:r>
                      <a:r>
                        <a:rPr lang="cs-CZ" baseline="0" dirty="0"/>
                        <a:t> si můžu lépe zapamatovat to, co jsem se řešením tohoto úkolu naučil/a?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7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76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81447-4E95-4DDE-38F5-D0A93F22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61FC5-0FCE-E941-6838-AE9053A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713584"/>
            <a:ext cx="10058400" cy="2155510"/>
          </a:xfrm>
        </p:spPr>
        <p:txBody>
          <a:bodyPr/>
          <a:lstStyle/>
          <a:p>
            <a:r>
              <a:rPr lang="cs-CZ" dirty="0"/>
              <a:t>Irena.Smetackova@pedf.cuni.cz</a:t>
            </a:r>
          </a:p>
        </p:txBody>
      </p:sp>
    </p:spTree>
    <p:extLst>
      <p:ext uri="{BB962C8B-B14F-4D97-AF65-F5344CB8AC3E}">
        <p14:creationId xmlns:p14="http://schemas.microsoft.com/office/powerpoint/2010/main" val="267880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03" y="849086"/>
            <a:ext cx="10655559" cy="5675540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3600" b="1" dirty="0">
                <a:solidFill>
                  <a:schemeClr val="accent2"/>
                </a:solidFill>
              </a:rPr>
              <a:t>…inteligenci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3800" b="1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nejsilnější faktor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vysvětluje jen malou část školních výkonů</a:t>
            </a:r>
          </a:p>
          <a:p>
            <a:pPr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Kriegbaum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Becker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Spinath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(2018)</a:t>
            </a:r>
          </a:p>
          <a:p>
            <a:pPr>
              <a:defRPr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inteligence a motivace vysvětluje jen 17 % školních výkonů </a:t>
            </a:r>
          </a:p>
          <a:p>
            <a:pPr lvl="1"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korelace výkony-inteligence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 0.44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korelace výkony-motivace =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0.27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3" y="195943"/>
            <a:ext cx="10515600" cy="6328683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3600" b="1" dirty="0">
                <a:solidFill>
                  <a:schemeClr val="accent2"/>
                </a:solidFill>
              </a:rPr>
              <a:t>Inteligence</a:t>
            </a:r>
            <a:endParaRPr lang="cs-CZ" sz="3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jádro kognitivních schopností</a:t>
            </a:r>
          </a:p>
          <a:p>
            <a:pPr eaLnBrk="1" hangingPunct="1">
              <a:defRPr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schopnost řešit problémové situace (a nacházet nové postupy)</a:t>
            </a:r>
          </a:p>
          <a:p>
            <a:pPr eaLnBrk="1" hangingPunct="1"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Standford-Binetova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škála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verbální myšlení, </a:t>
            </a:r>
            <a:r>
              <a:rPr lang="cs-CZ" sz="2000" i="1" dirty="0">
                <a:solidFill>
                  <a:schemeClr val="accent2"/>
                </a:solidFill>
              </a:rPr>
              <a:t>kvantitativní myšlení, abstraktně-vizuální myšlení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krátkodobá paměť</a:t>
            </a:r>
          </a:p>
          <a:p>
            <a:pPr lvl="1"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primárních duševních schopností (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Thurston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verbální porozumění,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induktivní usuzování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rychlost vnímání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verbální </a:t>
            </a:r>
            <a:r>
              <a:rPr lang="cs-CZ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fluence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i="1" dirty="0">
                <a:solidFill>
                  <a:schemeClr val="accent2"/>
                </a:solidFill>
              </a:rPr>
              <a:t>numerické schopnosti</a:t>
            </a:r>
            <a:r>
              <a:rPr lang="cs-CZ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asociační paměť</a:t>
            </a:r>
          </a:p>
          <a:p>
            <a:pPr lvl="1"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faktor G x specifické faktory (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Spearman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krystalická x fluidní inteligence (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Cattel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základem pro matematiku 	….je jen část inteligence</a:t>
            </a:r>
          </a:p>
          <a:p>
            <a:pPr marL="82550" indent="0">
              <a:buNone/>
              <a:defRPr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…není jen inteligence</a:t>
            </a:r>
            <a:endParaRPr lang="cs-CZ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55E6D-BBF5-096D-4688-EA08F476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65" y="565599"/>
            <a:ext cx="10252787" cy="896048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  <a:latin typeface="+mn-lt"/>
              </a:rPr>
              <a:t>S čím souvisí lepší výkony v matematice?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60860-9E8D-96C1-64F1-C7D939FF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65" y="1847460"/>
            <a:ext cx="10813402" cy="47306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Mullis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(2020)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meta-analýza faktorů spojených s lepšími výkony v matematice:</a:t>
            </a:r>
          </a:p>
          <a:p>
            <a:pPr lvl="1"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gender </a:t>
            </a:r>
          </a:p>
          <a:p>
            <a:pPr lvl="1"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socio-ekonomicko-kulturní zázemí</a:t>
            </a:r>
          </a:p>
          <a:p>
            <a:pPr lvl="1"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školní kontext</a:t>
            </a:r>
          </a:p>
          <a:p>
            <a:pPr lvl="1">
              <a:lnSpc>
                <a:spcPct val="100000"/>
              </a:lnSpc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obliba a zaujetí matematikou</a:t>
            </a:r>
          </a:p>
          <a:p>
            <a:pPr lvl="1">
              <a:lnSpc>
                <a:spcPct val="100000"/>
              </a:lnSpc>
            </a:pP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self-efficacy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metakognice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211C5E48-2693-D061-687B-6C1C3CC06BDB}"/>
              </a:ext>
            </a:extLst>
          </p:cNvPr>
          <p:cNvSpPr/>
          <p:nvPr/>
        </p:nvSpPr>
        <p:spPr>
          <a:xfrm>
            <a:off x="5232918" y="4496163"/>
            <a:ext cx="283029" cy="8864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3D4C55-C896-8F1A-F29F-806E3E6A8C6C}"/>
              </a:ext>
            </a:extLst>
          </p:cNvPr>
          <p:cNvSpPr txBox="1"/>
          <p:nvPr/>
        </p:nvSpPr>
        <p:spPr>
          <a:xfrm>
            <a:off x="5654353" y="4677757"/>
            <a:ext cx="20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MOTIVACE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9DA6928-27B8-EA3A-DB26-AF7D36F9F272}"/>
              </a:ext>
            </a:extLst>
          </p:cNvPr>
          <p:cNvSpPr txBox="1"/>
          <p:nvPr/>
        </p:nvSpPr>
        <p:spPr>
          <a:xfrm>
            <a:off x="8434872" y="4790137"/>
            <a:ext cx="3327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AUTO-REGULOVANÉ UČENÍ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CCF356A1-2581-1038-7878-AE362C833255}"/>
              </a:ext>
            </a:extLst>
          </p:cNvPr>
          <p:cNvSpPr/>
          <p:nvPr/>
        </p:nvSpPr>
        <p:spPr>
          <a:xfrm>
            <a:off x="7893695" y="4939367"/>
            <a:ext cx="304801" cy="65564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8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EB879-EAB4-4633-A01C-FD2631B9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72" y="3500439"/>
            <a:ext cx="9374253" cy="3311525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defRPr/>
            </a:pP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4000" b="1" dirty="0">
                <a:solidFill>
                  <a:schemeClr val="accent2"/>
                </a:solidFill>
                <a:latin typeface="+mn-lt"/>
              </a:rPr>
              <a:t>Motivovaný žák/žákyně</a:t>
            </a:r>
            <a:br>
              <a:rPr lang="cs-CZ" sz="3200" b="1" dirty="0">
                <a:solidFill>
                  <a:schemeClr val="accent1"/>
                </a:solidFill>
                <a:latin typeface="+mn-lt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chce v předmětu získat úspěch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chce si osvojit znalosti a dovednosti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věnuje předmětu systematické úsilí 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pouští se do náročných úkolů 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8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8F114E0-0719-46BA-BE8E-9DE154E4F954}"/>
              </a:ext>
            </a:extLst>
          </p:cNvPr>
          <p:cNvSpPr txBox="1">
            <a:spLocks/>
          </p:cNvSpPr>
          <p:nvPr/>
        </p:nvSpPr>
        <p:spPr>
          <a:xfrm>
            <a:off x="1119672" y="1217644"/>
            <a:ext cx="9548327" cy="266068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1200"/>
              </a:spcBef>
              <a:defRPr/>
            </a:pPr>
            <a:r>
              <a:rPr lang="cs-CZ" sz="4000" b="1" dirty="0">
                <a:solidFill>
                  <a:schemeClr val="accent2"/>
                </a:solidFill>
                <a:effectLst/>
                <a:latin typeface="+mn-lt"/>
              </a:rPr>
              <a:t>Motivace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zaměření na cíl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energie pro činnosti vedoucí k cíli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překonávání překážek v činnostech vedoucích k cíli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endParaRPr lang="en-US" sz="2800" b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FA7DA9-206F-CC5D-15AC-9206E5347EE4}"/>
              </a:ext>
            </a:extLst>
          </p:cNvPr>
          <p:cNvSpPr txBox="1">
            <a:spLocks/>
          </p:cNvSpPr>
          <p:nvPr/>
        </p:nvSpPr>
        <p:spPr>
          <a:xfrm>
            <a:off x="7632441" y="3220721"/>
            <a:ext cx="4637314" cy="308863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1200"/>
              </a:spcBef>
              <a:defRPr/>
            </a:pPr>
            <a:r>
              <a:rPr lang="cs-CZ" sz="1800" cap="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			Motivace </a:t>
            </a:r>
          </a:p>
          <a:p>
            <a:pPr>
              <a:spcBef>
                <a:spcPts val="1200"/>
              </a:spcBef>
              <a:defRPr/>
            </a:pPr>
            <a:br>
              <a:rPr lang="cs-CZ" sz="1800" cap="all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br>
              <a:rPr lang="cs-CZ" sz="1800" dirty="0">
                <a:solidFill>
                  <a:schemeClr val="accent1"/>
                </a:solidFill>
                <a:effectLst/>
                <a:latin typeface="+mn-lt"/>
              </a:rPr>
            </a:br>
            <a:r>
              <a:rPr lang="cs-CZ" sz="1800" dirty="0">
                <a:solidFill>
                  <a:schemeClr val="accent1"/>
                </a:solidFill>
                <a:effectLst/>
                <a:latin typeface="+mn-lt"/>
              </a:rPr>
              <a:t>k předmětu		    		 k úkolu</a:t>
            </a:r>
            <a:br>
              <a:rPr lang="cs-CZ" sz="1800" dirty="0">
                <a:solidFill>
                  <a:schemeClr val="accent1"/>
                </a:solidFill>
                <a:effectLst/>
                <a:latin typeface="+mn-lt"/>
              </a:rPr>
            </a:br>
            <a:endParaRPr lang="cs-CZ" sz="1800" dirty="0">
              <a:solidFill>
                <a:schemeClr val="accent1"/>
              </a:solidFill>
              <a:effectLst/>
              <a:latin typeface="+mn-lt"/>
            </a:endParaRPr>
          </a:p>
          <a:p>
            <a:pPr algn="ctr">
              <a:spcBef>
                <a:spcPts val="1200"/>
              </a:spcBef>
              <a:defRPr/>
            </a:pPr>
            <a:endParaRPr lang="cs-CZ" sz="1800" dirty="0">
              <a:solidFill>
                <a:schemeClr val="accent1"/>
              </a:solidFill>
              <a:effectLst/>
              <a:latin typeface="+mn-lt"/>
            </a:endParaRPr>
          </a:p>
          <a:p>
            <a:pPr>
              <a:spcBef>
                <a:spcPts val="1200"/>
              </a:spcBef>
              <a:defRPr/>
            </a:pPr>
            <a:r>
              <a:rPr lang="cs-CZ" sz="1800" b="1" dirty="0">
                <a:solidFill>
                  <a:schemeClr val="accent2"/>
                </a:solidFill>
                <a:effectLst/>
                <a:latin typeface="+mn-lt"/>
              </a:rPr>
              <a:t>POSTOJE 	                                 ZAUJETÍ</a:t>
            </a:r>
          </a:p>
          <a:p>
            <a:pPr>
              <a:spcBef>
                <a:spcPts val="1200"/>
              </a:spcBef>
              <a:defRPr/>
            </a:pPr>
            <a:r>
              <a:rPr lang="cs-CZ" sz="1800" b="1" dirty="0">
                <a:solidFill>
                  <a:schemeClr val="accent2"/>
                </a:solidFill>
                <a:effectLst/>
                <a:latin typeface="+mn-lt"/>
              </a:rPr>
              <a:t>IDENTIFIKACE	    	     		</a:t>
            </a:r>
          </a:p>
          <a:p>
            <a:pPr>
              <a:spcBef>
                <a:spcPts val="1200"/>
              </a:spcBef>
              <a:defRPr/>
            </a:pPr>
            <a:r>
              <a:rPr lang="cs-CZ" sz="1800" b="1" dirty="0">
                <a:solidFill>
                  <a:schemeClr val="accent2"/>
                </a:solidFill>
                <a:effectLst/>
                <a:latin typeface="+mn-lt"/>
              </a:rPr>
              <a:t>        </a:t>
            </a:r>
            <a:endParaRPr lang="en-US" sz="1800" b="1" dirty="0">
              <a:solidFill>
                <a:schemeClr val="accent2"/>
              </a:solidFill>
              <a:effectLst/>
              <a:latin typeface="+mn-lt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71ECB3B-F8A2-1226-7EDC-383B96965470}"/>
              </a:ext>
            </a:extLst>
          </p:cNvPr>
          <p:cNvCxnSpPr/>
          <p:nvPr/>
        </p:nvCxnSpPr>
        <p:spPr>
          <a:xfrm flipH="1">
            <a:off x="8962079" y="3429000"/>
            <a:ext cx="590792" cy="48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84469F1-42F7-F76C-6924-E86528CE7745}"/>
              </a:ext>
            </a:extLst>
          </p:cNvPr>
          <p:cNvCxnSpPr>
            <a:cxnSpLocks/>
          </p:cNvCxnSpPr>
          <p:nvPr/>
        </p:nvCxnSpPr>
        <p:spPr>
          <a:xfrm>
            <a:off x="9615172" y="3411069"/>
            <a:ext cx="671852" cy="48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E00E6FC-0427-6751-56AE-2E08E059E7C0}"/>
              </a:ext>
            </a:extLst>
          </p:cNvPr>
          <p:cNvCxnSpPr>
            <a:cxnSpLocks/>
          </p:cNvCxnSpPr>
          <p:nvPr/>
        </p:nvCxnSpPr>
        <p:spPr>
          <a:xfrm>
            <a:off x="8328713" y="4461584"/>
            <a:ext cx="0" cy="606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E173137-DF75-1D86-B22E-E914D8A34166}"/>
              </a:ext>
            </a:extLst>
          </p:cNvPr>
          <p:cNvCxnSpPr>
            <a:cxnSpLocks/>
          </p:cNvCxnSpPr>
          <p:nvPr/>
        </p:nvCxnSpPr>
        <p:spPr>
          <a:xfrm>
            <a:off x="10769601" y="4488988"/>
            <a:ext cx="0" cy="606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92F20A9-5B3D-AFB9-17C6-2DF70B15D0A3}"/>
              </a:ext>
            </a:extLst>
          </p:cNvPr>
          <p:cNvCxnSpPr/>
          <p:nvPr/>
        </p:nvCxnSpPr>
        <p:spPr>
          <a:xfrm>
            <a:off x="9084919" y="5327365"/>
            <a:ext cx="10605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0B6834F-AFD1-B348-BFC8-C746B60D349E}"/>
              </a:ext>
            </a:extLst>
          </p:cNvPr>
          <p:cNvCxnSpPr/>
          <p:nvPr/>
        </p:nvCxnSpPr>
        <p:spPr>
          <a:xfrm>
            <a:off x="1200952" y="1440439"/>
            <a:ext cx="66832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243840"/>
            <a:ext cx="10805622" cy="5953760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endParaRPr lang="cs-CZ" sz="3600" b="1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Zaklínadlo motivace</a:t>
            </a:r>
            <a:br>
              <a:rPr lang="cs-CZ" sz="4000" b="1" dirty="0">
                <a:solidFill>
                  <a:schemeClr val="accent2"/>
                </a:solidFill>
              </a:rPr>
            </a:br>
            <a:br>
              <a:rPr lang="cs-CZ" sz="4000" b="1" dirty="0">
                <a:solidFill>
                  <a:schemeClr val="accent2"/>
                </a:solidFill>
              </a:rPr>
            </a:br>
            <a:endParaRPr lang="cs-CZ" sz="4000" b="1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vnitřní motivace				vnější motivace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altLang="cs-CZ" sz="1600" dirty="0">
                <a:cs typeface="Arial" panose="020B0604020202020204" pitchFamily="34" charset="0"/>
              </a:rPr>
              <a:t>= vnitřní puzení k činnosti,  					= snaha angažovat se v určité činnosti kvůli </a:t>
            </a:r>
            <a:br>
              <a:rPr lang="cs-CZ" altLang="cs-CZ" sz="1600" dirty="0">
                <a:cs typeface="Arial" panose="020B0604020202020204" pitchFamily="34" charset="0"/>
              </a:rPr>
            </a:br>
            <a:r>
              <a:rPr lang="cs-CZ" altLang="cs-CZ" sz="1600" dirty="0">
                <a:cs typeface="Arial" panose="020B0604020202020204" pitchFamily="34" charset="0"/>
              </a:rPr>
              <a:t>bez přítomnosti vnější pobídky 		 			pobídkám z okolí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sz="2400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dirty="0">
                <a:solidFill>
                  <a:schemeClr val="accent2"/>
                </a:solidFill>
              </a:rPr>
              <a:t>poznávací potřeby		výkonové potřeby	sociální potřeby		externí odměny 				 potřeba smyslu 					a tresty	</a:t>
            </a: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dirty="0">
                <a:solidFill>
                  <a:schemeClr val="accent2"/>
                </a:solidFill>
              </a:rPr>
              <a:t>				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1712422" y="4282751"/>
            <a:ext cx="9605611" cy="3986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713584" y="3984171"/>
            <a:ext cx="111967" cy="774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5820" y="3750906"/>
            <a:ext cx="11383347" cy="209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3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3FBFCB94-504F-44E8-B995-A7F1EF4B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7994" y="1321724"/>
            <a:ext cx="4288136" cy="5037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VÝKONOVÉ POTŘEBY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typy: </a:t>
            </a: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úspěchu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vyhnutí se neúspěchu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konstelace výkonu: </a:t>
            </a: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překonání sám sebe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překonání vnějších hranic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BFCB94-504F-44E8-B995-A7F1EF4B4115}"/>
              </a:ext>
            </a:extLst>
          </p:cNvPr>
          <p:cNvSpPr txBox="1">
            <a:spLocks noChangeArrowheads="1"/>
          </p:cNvSpPr>
          <p:nvPr/>
        </p:nvSpPr>
        <p:spPr>
          <a:xfrm>
            <a:off x="1236132" y="1321724"/>
            <a:ext cx="10291529" cy="50375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POZNÁVACÍ POTŘEBY</a:t>
            </a:r>
          </a:p>
          <a:p>
            <a:pPr marL="0" indent="0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v okolí</a:t>
            </a:r>
          </a:p>
          <a:p>
            <a:pPr marL="0" indent="0">
              <a:lnSpc>
                <a:spcPct val="80000"/>
              </a:lnSpc>
              <a:buFont typeface="Calibri" panose="020F0502020204030204" pitchFamily="34" charset="0"/>
              <a:buNone/>
            </a:pPr>
            <a:endParaRPr lang="cs-CZ" alt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cs-CZ" alt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typy:</a:t>
            </a:r>
          </a:p>
          <a:p>
            <a:pPr marL="0" indent="0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nových podnětů</a:t>
            </a:r>
          </a:p>
          <a:p>
            <a:pPr marL="0" indent="0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změny</a:t>
            </a:r>
          </a:p>
          <a:p>
            <a:pPr marL="0" indent="0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smyslu</a:t>
            </a:r>
          </a:p>
        </p:txBody>
      </p:sp>
    </p:spTree>
    <p:extLst>
      <p:ext uri="{BB962C8B-B14F-4D97-AF65-F5344CB8AC3E}">
        <p14:creationId xmlns:p14="http://schemas.microsoft.com/office/powerpoint/2010/main" val="17351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EA9E1-5D20-4563-BDC5-55C68F9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243840"/>
            <a:ext cx="9837989" cy="5953760"/>
          </a:xfrm>
        </p:spPr>
        <p:txBody>
          <a:bodyPr>
            <a:noAutofit/>
          </a:bodyPr>
          <a:lstStyle/>
          <a:p>
            <a:pPr marL="82296" indent="0">
              <a:spcBef>
                <a:spcPts val="400"/>
              </a:spcBef>
              <a:buNone/>
              <a:defRPr/>
            </a:pPr>
            <a:endParaRPr lang="cs-CZ" sz="3600" b="1" dirty="0">
              <a:solidFill>
                <a:schemeClr val="accent2"/>
              </a:solidFill>
            </a:endParaRPr>
          </a:p>
          <a:p>
            <a:pPr marL="82296" indent="0">
              <a:spcBef>
                <a:spcPts val="400"/>
              </a:spcBef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Posilování školních výkonů v matematice</a:t>
            </a:r>
            <a:br>
              <a:rPr lang="cs-CZ" sz="4000" b="1" dirty="0">
                <a:solidFill>
                  <a:schemeClr val="accent2"/>
                </a:solidFill>
              </a:rPr>
            </a:br>
            <a:br>
              <a:rPr lang="cs-CZ" sz="4000" b="1" dirty="0">
                <a:solidFill>
                  <a:schemeClr val="accent2"/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situační úkoly 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individualizovaná volba tématu a úrovně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vrstevnické učení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adekvátní vnější motivace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význam matematiky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subjektivní smysl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adekvátní vnější motivace</a:t>
            </a: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osobnost žáka</a:t>
            </a:r>
            <a:b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self-efficacy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rozvoj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metakognice</a:t>
            </a:r>
            <a:endParaRPr lang="cs-CZ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001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3728</TotalTime>
  <Words>1758</Words>
  <Application>Microsoft Office PowerPoint</Application>
  <PresentationFormat>Širokoúhlá obrazovka</PresentationFormat>
  <Paragraphs>217</Paragraphs>
  <Slides>24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Retrospektiva</vt:lpstr>
      <vt:lpstr>  Metakognice a self-efficacy  v matematice </vt:lpstr>
      <vt:lpstr>Dobré výkony v matematice vyžadují…</vt:lpstr>
      <vt:lpstr>Prezentace aplikace PowerPoint</vt:lpstr>
      <vt:lpstr>Prezentace aplikace PowerPoint</vt:lpstr>
      <vt:lpstr>S čím souvisí lepší výkony v matematice?</vt:lpstr>
      <vt:lpstr>  Motivovaný žák/žákyně  chce v předmětu získat úspěch chce si osvojit znalosti a dovednosti věnuje předmětu systematické úsilí  pouští se do náročných úkolů   </vt:lpstr>
      <vt:lpstr>Prezentace aplikace PowerPoint</vt:lpstr>
      <vt:lpstr>Prezentace aplikace PowerPoint</vt:lpstr>
      <vt:lpstr>Prezentace aplikace PowerPoint</vt:lpstr>
      <vt:lpstr>Self-efficacy Osobní vnímaná zdatnost  přesvědčení člověka o jeho schopnostech nutných  k dosažení určitých výkonů           (Bandura, 1994: 2)   osobní odhad vlastních schopností týkajících se organizace  a provádění činností, které směřují k vytyčenému cíli           (Zimmerman, 2000: 83)  </vt:lpstr>
      <vt:lpstr>Prezentace aplikace PowerPoint</vt:lpstr>
      <vt:lpstr>Zdroje self-efficacy    zkušenost se zvládnutím úkolu zprostředkovaná zkušenost sociální přesvědčování  reflexe a zvládání psycho-somatických stavů</vt:lpstr>
      <vt:lpstr>Metakognice  Kognice  procesy (využívající vstupní míru schopností), jejichž prostřednictvím člověk poznává svět a sám sebe  vnímání, paměť, myšlení a učení     Metakognice  procesy, jejichž prostřednictvím člověk monitoruje a řídí vlastní myšlení a učení  nástroj zvyšování efektivity kognitivních procesů </vt:lpstr>
      <vt:lpstr>Prezentace aplikace PowerPoint</vt:lpstr>
      <vt:lpstr>Prezentace aplikace PowerPoint</vt:lpstr>
      <vt:lpstr>Páchová a kol. (2022) – „12 P“</vt:lpstr>
      <vt:lpstr>Prezentace aplikace PowerPoint</vt:lpstr>
      <vt:lpstr>metakognice a  self-efficacy jen problém studujících  s nižšími kognitivními schopnostmi? </vt:lpstr>
      <vt:lpstr>Studující s vysokými kognitivními schopnostmi</vt:lpstr>
      <vt:lpstr>Prezentace aplikace PowerPoint</vt:lpstr>
      <vt:lpstr>Prezentace aplikace PowerPoint</vt:lpstr>
      <vt:lpstr>Prezentace aplikace PowerPoint</vt:lpstr>
      <vt:lpstr>Typy na rozvoj metakognice a self-efficacy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Metakognice a self-efficacy  v matematice</dc:title>
  <dc:creator>Irena Smetáčková</dc:creator>
  <cp:lastModifiedBy>Jarmila Robová</cp:lastModifiedBy>
  <cp:revision>9</cp:revision>
  <dcterms:created xsi:type="dcterms:W3CDTF">2023-09-15T18:51:39Z</dcterms:created>
  <dcterms:modified xsi:type="dcterms:W3CDTF">2023-09-20T14:11:22Z</dcterms:modified>
</cp:coreProperties>
</file>