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1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CEAB1-1128-48C7-8D75-487F43C92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9D71EA-8A37-461B-A9DB-AD8F50C26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6E301-1080-497C-ACE3-807122D3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F8622F-1E73-48CE-86C1-E4647D69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7F954B-BB42-42FA-9B4D-DC37EC88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7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839BE-EAD1-4D14-87B9-59E04D8D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B8BCBE-36C3-458B-AFE7-B24BC417F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5806E2-C4AE-4360-B3E3-0096822B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3ADEC8-3182-4550-B887-AE1C223C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34F1C-C5A8-4E01-AE34-9DDAA22C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97395B-A127-4452-A56F-B5C533023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92FF97-4842-4E3B-BC1E-3A9A02B08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845BC-CAC0-4C7A-BAAD-145B1B37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965B3B-73F0-4E90-BB18-31D3E1D5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F57023-29F4-4C83-A990-BDFE7CB7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3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3A990-F0C0-4F90-9343-A1CD27A7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06542-91CE-45F5-A06A-464AA586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C6E9E8-53A5-4566-B798-5ABDD853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FDAC4-2637-4B2F-91AE-EDBC0E0C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7B9A0-9D36-4075-BE77-2299E721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98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A7A60-F04C-4C26-8704-28AC81BF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DDC3FD-C426-4E7D-8661-F9097248B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683CDB-210F-4EBD-9318-8DD5F2C9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5DF674-012E-436F-9CCE-7C2CFC85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443867-63AF-4000-9C4A-0AAE9DBA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88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7389D-237C-4440-A23B-750A7590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71829-66F3-4DC6-8B96-41407C17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86231-190A-4EEF-8146-3BFEC4229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2EFA4B-3A37-4FAB-8AE7-A3802440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10F0B4-31B7-4244-8523-77B33CA1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A84E54-EE8A-4FC7-A5CF-29EFA759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44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3D82C-DBE6-4C42-8F89-E295D8C0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DE4524-BAAF-4AAF-A0BC-588AB3C71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AB4B72-95E2-4303-A191-1173DE3D7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76E568-6E4C-413D-A72A-1D92180A2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7C3AC4-2CB4-442F-854B-F4790C129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4734BE-F4F3-4788-957B-20975026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415711-0CD2-47DF-A5C2-0F0BC03F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76CD2E-31B0-4C2F-B02E-0D3C9048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4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AD737-7C32-49E9-ACBF-FBC2FAA7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EF637B-385D-459F-BE19-8F5237DE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AC4F7F-AFE0-45C5-974E-1C9919C5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919416-A5D7-4EE5-9395-3C3D5B49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9FAEFF-7D4A-49D5-A437-0B1747E8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2FEF88-40F4-4A42-B1BD-EC96B714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144D2B-89C5-4021-9614-A717844D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00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90E2D-B378-4CC1-A301-EDDA0DF3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9AB944-5CE4-4BB3-9254-1918D0D6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3F40B9-062F-4285-903A-C7301549F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E92F27-E56D-410B-8654-9791CAA0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3CE2FD-FFD9-4BA1-A6B4-0D3014F7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C6FDD1-FA3A-439B-8A78-3AEE0B2D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9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5B20D-949A-4D24-932E-87422045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ABB4B1-21E8-433A-A8E2-93C84EE2B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B38B0D-F9E9-47EB-8DCD-9CCD6A2DD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C26883-EF3E-418A-9484-7BD21371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6DBAE5-32C1-4742-9364-BF5477D8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27ADA5-B1F6-46AF-ABDE-E26A4C7E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7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E516438-AE92-438B-9B77-9E272ECF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060A41-F586-4ED9-94A7-8D15F500E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61E91-A98A-4E01-BD66-85E096C23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DCFE-3F1C-40E7-BE00-7D851E9C0CDF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FD9EAC-1CAF-47AE-B11B-8289078CC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DA1CFE-B895-4F0E-8DC6-56E7BA525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F504F-AF72-4007-8156-51AEED54B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9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9709E-D163-4C76-A9CA-674589489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PRAVDĚPODOBNOST NA STŘEDNÍ ŠKOLE NETRADIČNĚ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03B444-F709-49B7-BF1C-4E3F7B450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Tomáš </a:t>
            </a:r>
            <a:r>
              <a:rPr lang="cs-CZ" dirty="0"/>
              <a:t>Měkota</a:t>
            </a:r>
          </a:p>
          <a:p>
            <a:r>
              <a:rPr lang="cs-CZ" dirty="0"/>
              <a:t>19. 9. 2023</a:t>
            </a:r>
          </a:p>
        </p:txBody>
      </p:sp>
    </p:spTree>
    <p:extLst>
      <p:ext uri="{BB962C8B-B14F-4D97-AF65-F5344CB8AC3E}">
        <p14:creationId xmlns:p14="http://schemas.microsoft.com/office/powerpoint/2010/main" val="17030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6FE46-A57E-4330-B83C-C8D7853E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NEZÁVISLOST JEVŮ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45DAD-7198-45B1-A09A-56BACA34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nutný předpoklad pro pochopení např. binomického a </a:t>
            </a:r>
            <a:r>
              <a:rPr lang="cs-CZ" dirty="0" err="1"/>
              <a:t>hypergeometrického</a:t>
            </a:r>
            <a:r>
              <a:rPr lang="cs-CZ" dirty="0"/>
              <a:t> rozdělení</a:t>
            </a:r>
          </a:p>
          <a:p>
            <a:r>
              <a:rPr lang="cs-CZ" dirty="0"/>
              <a:t>pro žáky obtížně uchopitelný pojem – matematická definice neodpovídá jejich očekáváním</a:t>
            </a:r>
          </a:p>
        </p:txBody>
      </p:sp>
    </p:spTree>
    <p:extLst>
      <p:ext uri="{BB962C8B-B14F-4D97-AF65-F5344CB8AC3E}">
        <p14:creationId xmlns:p14="http://schemas.microsoft.com/office/powerpoint/2010/main" val="1978286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ADB40-DD2B-4816-B2F7-47C5C975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DISKRÉTNÍ ROZDĚLENÍ PRAVDĚPODOBNOSTI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8D307-6490-42F6-BD39-081727ED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návaznost na první setkání s pravděpodobností (grafy a počítání)</a:t>
            </a:r>
          </a:p>
          <a:p>
            <a:r>
              <a:rPr lang="cs-CZ" dirty="0"/>
              <a:t>alternativní, binomické, </a:t>
            </a:r>
            <a:r>
              <a:rPr lang="cs-CZ" dirty="0" err="1"/>
              <a:t>Poissonovo</a:t>
            </a:r>
            <a:r>
              <a:rPr lang="cs-CZ" dirty="0"/>
              <a:t>, </a:t>
            </a:r>
            <a:r>
              <a:rPr lang="cs-CZ" dirty="0" err="1"/>
              <a:t>hypergeometrické</a:t>
            </a:r>
            <a:endParaRPr lang="cs-CZ" dirty="0"/>
          </a:p>
          <a:p>
            <a:r>
              <a:rPr lang="cs-CZ" dirty="0"/>
              <a:t>důraz na „typ“ veličiny, která takové rozdělení má</a:t>
            </a:r>
          </a:p>
          <a:p>
            <a:r>
              <a:rPr lang="cs-CZ" dirty="0"/>
              <a:t>pojmy pravděpodobnostní a distribuční funkce a jejich praktické využití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88BBB85-A6D4-423D-903E-271FCE836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433" y="4177211"/>
            <a:ext cx="4147536" cy="245596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40A0CBD-6294-4AE3-98E0-8CA51242A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068" y="4122436"/>
            <a:ext cx="4158633" cy="25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7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59316-2C64-4140-A3F5-96571AD5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DISKRÉTNÍ ROZDĚLENÍ PRAVDĚPODOBNOSTI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273DC-126D-4439-8DC6-3524AEE2B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sada úloh k procvičení</a:t>
            </a:r>
          </a:p>
          <a:p>
            <a:pPr lvl="1"/>
            <a:r>
              <a:rPr lang="cs-CZ" dirty="0"/>
              <a:t>řešené s využitím MS Excel</a:t>
            </a:r>
          </a:p>
          <a:p>
            <a:pPr lvl="2"/>
            <a:r>
              <a:rPr lang="cs-CZ" dirty="0"/>
              <a:t>funkce BINOM.DIST, POISSON.DIST, HYPGEOM.DIST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DBAE75A-64CF-4DE8-8B57-11CAE304473B}"/>
              </a:ext>
            </a:extLst>
          </p:cNvPr>
          <p:cNvSpPr txBox="1"/>
          <p:nvPr/>
        </p:nvSpPr>
        <p:spPr>
          <a:xfrm>
            <a:off x="838200" y="3124486"/>
            <a:ext cx="5411771" cy="319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píše test z biologie, na který se vůbec nepřipravil. U každé z 25 otázek má na výběr ze 4 možností, přičemž právě jedna odpověď je správně. Jaká je pravděpodobnost, že: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student odpoví správně právě na 10 otázek;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student odpoví správně na nejvýše 8 otázek;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student odpoví správně na aspoň 15 otázek;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student odpoví správně na více než 15 otázek;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student odpoví správně na více než 3, ale méně než 12 otázek.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883C8E-0EA2-4B50-939E-621B5F3F24D5}"/>
              </a:ext>
            </a:extLst>
          </p:cNvPr>
          <p:cNvSpPr txBox="1"/>
          <p:nvPr/>
        </p:nvSpPr>
        <p:spPr>
          <a:xfrm>
            <a:off x="6636469" y="3124486"/>
            <a:ext cx="5304933" cy="3259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Kolem fotopasti prošlo za květen 93 medvědů, jejich pohyb v oblasti se během letní sezóny zásadně nemění. Jaká je pravděpodobnost, že: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za jeden den projdou kolem fotopasti 4 medvědi;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za jeden den neprojde kolem fotopasti žádný medvěd;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za jeden den projde kolem fotopasti nejvýše 6 medvědů;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za jeden den projde kolem fotopasti více než 10 medvědů.</a:t>
            </a:r>
          </a:p>
        </p:txBody>
      </p:sp>
    </p:spTree>
    <p:extLst>
      <p:ext uri="{BB962C8B-B14F-4D97-AF65-F5344CB8AC3E}">
        <p14:creationId xmlns:p14="http://schemas.microsoft.com/office/powerpoint/2010/main" val="752437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5ABA0-BAD9-4ED2-89F7-D3F61398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SPOJITÉ ROZDĚLENÍ PRAVDĚPODOBNOSTI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A81CDF6-DD7D-45D9-AF89-E22FC08738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rovnoměrné, normální, exponenciální, </a:t>
                </a:r>
                <a:r>
                  <a:rPr lang="cs-CZ" i="1" dirty="0"/>
                  <a:t>t-</a:t>
                </a:r>
                <a:r>
                  <a:rPr lang="cs-CZ" dirty="0"/>
                  <a:t>rozdělení,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χ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-rozdělení</a:t>
                </a:r>
              </a:p>
              <a:p>
                <a:r>
                  <a:rPr lang="cs-CZ" dirty="0"/>
                  <a:t>kombinace vzorců, grafů a tabulek</a:t>
                </a:r>
              </a:p>
              <a:p>
                <a:r>
                  <a:rPr lang="cs-CZ" dirty="0"/>
                  <a:t>Rovnoměrné je snadné na pochopení a počítání.</a:t>
                </a:r>
              </a:p>
              <a:p>
                <a:r>
                  <a:rPr lang="cs-CZ" dirty="0"/>
                  <a:t>Pro normální rozdělení používáme tabulky hodnot distribuční funkce.</a:t>
                </a:r>
              </a:p>
              <a:p>
                <a:r>
                  <a:rPr lang="cs-CZ" dirty="0"/>
                  <a:t>Příklady na exponenciální rozdělení se hodí pro</a:t>
                </a:r>
                <a:br>
                  <a:rPr lang="cs-CZ" dirty="0"/>
                </a:br>
                <a:r>
                  <a:rPr lang="cs-CZ" dirty="0"/>
                  <a:t>zopakování exponenciálních a logaritmických</a:t>
                </a:r>
                <a:br>
                  <a:rPr lang="cs-CZ" dirty="0"/>
                </a:br>
                <a:r>
                  <a:rPr lang="cs-CZ" dirty="0"/>
                  <a:t>rovnic a nerovnic.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A81CDF6-DD7D-45D9-AF89-E22FC08738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s://upload.wikimedia.org/wikipedia/commons/thumb/4/41/Student_t_pdf.svg/1280px-Student_t_pdf.svg.png">
            <a:extLst>
              <a:ext uri="{FF2B5EF4-FFF2-40B4-BE49-F238E27FC236}">
                <a16:creationId xmlns:a16="http://schemas.microsoft.com/office/drawing/2014/main" id="{14F2DEF3-4B27-4DB5-ADF4-761F38F77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682" y="3912124"/>
            <a:ext cx="3682345" cy="294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3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FB007-F17A-485E-BC32-49A486F4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SPOJITÉ ROZDĚLENÍ PRAVDĚPODOBNOSTI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444A8-96D4-498A-919A-1E6DDC6BE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4593260"/>
          </a:xfrm>
        </p:spPr>
        <p:txBody>
          <a:bodyPr/>
          <a:lstStyle/>
          <a:p>
            <a:r>
              <a:rPr lang="cs-CZ" dirty="0"/>
              <a:t>opět sada úloh na procvičení, vychází především z potřeb statistiky </a:t>
            </a:r>
            <a:br>
              <a:rPr lang="cs-CZ" dirty="0"/>
            </a:br>
            <a:r>
              <a:rPr lang="cs-CZ" dirty="0"/>
              <a:t>v následujících lekcích</a:t>
            </a:r>
          </a:p>
          <a:p>
            <a:r>
              <a:rPr lang="cs-CZ" dirty="0"/>
              <a:t>úloha na exponenciální rozdělení zařazena především pro jeho „nelogičnost“.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2353420-4C1C-45F1-858B-D202C1899633}"/>
                  </a:ext>
                </a:extLst>
              </p:cNvPr>
              <p:cNvSpPr txBox="1"/>
              <p:nvPr/>
            </p:nvSpPr>
            <p:spPr>
              <a:xfrm>
                <a:off x="769071" y="3552326"/>
                <a:ext cx="6094428" cy="27628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 muzeu promítají ve smyčce film dlouhý 15 minut. Vypočítejte pravděpodobnost, že na začátek filmu budete čekat: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aspoň 10 minut;			b) méně než minutu.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Náhodná veličina má </a:t>
                </a:r>
                <a:r>
                  <a:rPr lang="cs-CZ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(0, 1). Vypočítejte, s jakou pravděpodobností je její hodnota hodnota: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v intervalu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 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d>
                  </m:oMath>
                </a14:m>
                <a:r>
                  <a:rPr lang="cs-CZ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	b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větší než </a:t>
                </a:r>
                <a:r>
                  <a:rPr lang="cs-CZ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σ;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menší než 2</a:t>
                </a:r>
                <a:r>
                  <a:rPr lang="cs-CZ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σ;		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v intervalu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−0,5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 0,5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d>
                  </m:oMath>
                </a14:m>
                <a:r>
                  <a:rPr lang="cs-CZ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2353420-4C1C-45F1-858B-D202C1899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71" y="3552326"/>
                <a:ext cx="6094428" cy="2762872"/>
              </a:xfrm>
              <a:prstGeom prst="rect">
                <a:avLst/>
              </a:prstGeom>
              <a:blipFill>
                <a:blip r:embed="rId2"/>
                <a:stretch>
                  <a:fillRect l="-800" t="-442" r="-900" b="-2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9B69EC94-4A64-43A1-AA9C-BDFD08BB4708}"/>
              </a:ext>
            </a:extLst>
          </p:cNvPr>
          <p:cNvSpPr txBox="1"/>
          <p:nvPr/>
        </p:nvSpPr>
        <p:spPr>
          <a:xfrm>
            <a:off x="7246070" y="3552326"/>
            <a:ext cx="4107730" cy="2940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Stoletá povodeň je taková, která v průměru nastává jednou za 100 let. Určete pravděpodobnost, že ke stoleté povodni nedojde v příštích: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AutoNum type="alphaL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letech;			</a:t>
            </a:r>
          </a:p>
          <a:p>
            <a:pPr marL="342900" indent="-342900" algn="just">
              <a:lnSpc>
                <a:spcPct val="115000"/>
              </a:lnSpc>
              <a:buAutoNum type="alphaL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 letech.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Určete, pro jaký nejmenší počet let je pravděpodobnost, že ke stoleté povodni nedojde, menší než 0,1.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2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4C5B0-3A0C-491C-9A6F-F718F4CB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04913" cy="1325563"/>
          </a:xfrm>
        </p:spPr>
        <p:txBody>
          <a:bodyPr/>
          <a:lstStyle/>
          <a:p>
            <a:pPr algn="ctr"/>
            <a:r>
              <a:rPr lang="cs-CZ" dirty="0"/>
              <a:t>OVĚŘOVÁNÍ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1B2AC-8645-4634-8176-08887DB38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cs-CZ" dirty="0"/>
              <a:t>písemka s využitím libovolných materiálů</a:t>
            </a:r>
          </a:p>
          <a:p>
            <a:r>
              <a:rPr lang="cs-CZ" dirty="0"/>
              <a:t>práce na počítači</a:t>
            </a:r>
          </a:p>
          <a:p>
            <a:r>
              <a:rPr lang="cs-CZ" dirty="0"/>
              <a:t>cca 30 minut</a:t>
            </a:r>
          </a:p>
          <a:p>
            <a:r>
              <a:rPr lang="cs-CZ" dirty="0"/>
              <a:t>nejčastěji dva druhy chyb</a:t>
            </a:r>
          </a:p>
          <a:p>
            <a:pPr lvl="1"/>
            <a:r>
              <a:rPr lang="cs-CZ" dirty="0"/>
              <a:t>volba nesprávného rozdělení pravděpodobnosti</a:t>
            </a:r>
          </a:p>
          <a:p>
            <a:pPr lvl="1"/>
            <a:r>
              <a:rPr lang="cs-CZ" dirty="0"/>
              <a:t>chybná syntaxe při výběru pravděpodobnostní, nebo distribuční funkce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FEA5495-2420-44B2-8360-DD6B8662D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113" y="365125"/>
            <a:ext cx="4602879" cy="634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32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CE3F7-4C9E-4A01-835C-551F651B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2B76B-3523-40E8-84AF-AC520DFE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02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Takto pojaté téma pravděpodobnosti </a:t>
            </a:r>
          </a:p>
          <a:p>
            <a:pPr lvl="1"/>
            <a:r>
              <a:rPr lang="cs-CZ" dirty="0"/>
              <a:t>funguje pro pochopení principů statistického testování hypotéz u většiny žáků.</a:t>
            </a:r>
          </a:p>
          <a:p>
            <a:pPr lvl="1"/>
            <a:r>
              <a:rPr lang="cs-CZ" dirty="0"/>
              <a:t>není časově náročnější než klasické středoškolské pojetí pravděpodobnosti.</a:t>
            </a:r>
          </a:p>
          <a:p>
            <a:pPr lvl="1"/>
            <a:r>
              <a:rPr lang="cs-CZ" dirty="0"/>
              <a:t>dává žákům aparát k řešení různorodějších úloh z pravděpodobnosti než klasické středoškolské pojetí.</a:t>
            </a:r>
          </a:p>
          <a:p>
            <a:pPr lvl="1"/>
            <a:r>
              <a:rPr lang="cs-CZ" dirty="0"/>
              <a:t>má potenciál žákům výrazně pomoci na vysoké škole.</a:t>
            </a:r>
          </a:p>
          <a:p>
            <a:pPr lvl="1"/>
            <a:r>
              <a:rPr lang="cs-CZ" dirty="0"/>
              <a:t>ukazuje řadu situací, kdy je pravděpodobnost neintuitivní.</a:t>
            </a:r>
          </a:p>
          <a:p>
            <a:pPr lvl="1"/>
            <a:r>
              <a:rPr lang="cs-CZ" dirty="0"/>
              <a:t>umožňuje efektivně využívat IT.</a:t>
            </a:r>
          </a:p>
          <a:p>
            <a:r>
              <a:rPr lang="cs-CZ" dirty="0"/>
              <a:t>S přidáním podmíněné pravděpodobnosti v nejzákladnější podobě by mohlo fungovat i v běžné výuce gymnaziální matematiky.</a:t>
            </a:r>
          </a:p>
          <a:p>
            <a:pPr lvl="1"/>
            <a:r>
              <a:rPr lang="cs-CZ" dirty="0"/>
              <a:t>U podmíněné pravděpodobnosti považuji za vhodné žákům ukázat grafickou </a:t>
            </a:r>
            <a:r>
              <a:rPr lang="cs-CZ"/>
              <a:t>interpretaci vzorce.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53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AD132-014F-4B5B-AA89-EC1EFCD5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PROČ NEVOLÍM TRADIČNÍ CESTU?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3BC5A-CD14-4695-950E-6319DFEB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Podstatou kurikulární reformy spojené se vznikem RVP je rozvoj klíčových kompetencí.</a:t>
            </a:r>
          </a:p>
          <a:p>
            <a:r>
              <a:rPr lang="cs-CZ" dirty="0"/>
              <a:t>Excel usnadňuje počítání pravděpodobnosti.</a:t>
            </a:r>
          </a:p>
          <a:p>
            <a:r>
              <a:rPr lang="cs-CZ" dirty="0"/>
              <a:t>Chci žáky naučit efektivně používat výpočetní techniku.</a:t>
            </a:r>
          </a:p>
          <a:p>
            <a:r>
              <a:rPr lang="cs-CZ" dirty="0"/>
              <a:t>Pravděpodobnost potřebuji pro volitelný předmět statistika.</a:t>
            </a:r>
          </a:p>
        </p:txBody>
      </p:sp>
    </p:spTree>
    <p:extLst>
      <p:ext uri="{BB962C8B-B14F-4D97-AF65-F5344CB8AC3E}">
        <p14:creationId xmlns:p14="http://schemas.microsoft.com/office/powerpoint/2010/main" val="362256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AD132-014F-4B5B-AA89-EC1EFCD5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VOLITELNÝ PŘEDMĚT 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3BC5A-CD14-4695-950E-6319DFEB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64823" cy="4351338"/>
          </a:xfrm>
        </p:spPr>
        <p:txBody>
          <a:bodyPr/>
          <a:lstStyle/>
          <a:p>
            <a:r>
              <a:rPr lang="cs-CZ" dirty="0"/>
              <a:t>Statistika na VŠ je o něčem jiném než statistika na SŠ.</a:t>
            </a:r>
          </a:p>
          <a:p>
            <a:r>
              <a:rPr lang="cs-CZ" dirty="0"/>
              <a:t>Statistika na VŠ je vnímána jako obtížný předmět.</a:t>
            </a:r>
          </a:p>
          <a:p>
            <a:r>
              <a:rPr lang="cs-CZ" dirty="0"/>
              <a:t>Na GJKT musí žák napsat odbornou práci.</a:t>
            </a:r>
          </a:p>
          <a:p>
            <a:r>
              <a:rPr lang="cs-CZ" dirty="0"/>
              <a:t>Pochopit princip testování hypotéz je zásadní pro porozumění výsledkům výzkumu.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FCDFFC-8D0E-4544-995C-8222F216A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148" y="1578586"/>
            <a:ext cx="5144779" cy="459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DBE87-90B9-4126-B17F-07E493C2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CESTA KE STRUKTUŘE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94684-B956-4C0E-888E-AC6361EB4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potřeba pro statistiku?</a:t>
            </a:r>
          </a:p>
          <a:p>
            <a:pPr lvl="1"/>
            <a:r>
              <a:rPr lang="cs-CZ" dirty="0"/>
              <a:t>rozdělení pravděpodobnosti diskrétní i spojité</a:t>
            </a:r>
          </a:p>
          <a:p>
            <a:pPr lvl="1"/>
            <a:r>
              <a:rPr lang="cs-CZ" dirty="0"/>
              <a:t>normální rozdělení a rozdělení z něj odvozená</a:t>
            </a:r>
          </a:p>
          <a:p>
            <a:pPr lvl="1"/>
            <a:r>
              <a:rPr lang="cs-CZ" dirty="0"/>
              <a:t>distribuční funkce</a:t>
            </a:r>
          </a:p>
          <a:p>
            <a:r>
              <a:rPr lang="cs-CZ" dirty="0"/>
              <a:t>učebnice Learning </a:t>
            </a:r>
            <a:r>
              <a:rPr lang="cs-CZ" dirty="0" err="1"/>
              <a:t>Statistics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jamovi</a:t>
            </a: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6D0C32C-0793-4670-BEB8-8F727559A52F}"/>
              </a:ext>
            </a:extLst>
          </p:cNvPr>
          <p:cNvSpPr/>
          <p:nvPr/>
        </p:nvSpPr>
        <p:spPr>
          <a:xfrm>
            <a:off x="3288323" y="4167554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ROZDĚLENÍ PRAVDĚPODOBNOSTI GRAFICKY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89E4F1B7-3ED4-4FB4-8251-911BD4622A08}"/>
              </a:ext>
            </a:extLst>
          </p:cNvPr>
          <p:cNvSpPr/>
          <p:nvPr/>
        </p:nvSpPr>
        <p:spPr>
          <a:xfrm>
            <a:off x="5471746" y="4167554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JAZYK PRAVDĚPODOBNOSTI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FE3074D-596B-4810-8AED-3D94E3C33458}"/>
              </a:ext>
            </a:extLst>
          </p:cNvPr>
          <p:cNvSpPr/>
          <p:nvPr/>
        </p:nvSpPr>
        <p:spPr>
          <a:xfrm>
            <a:off x="7655169" y="4167554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KLASICKÁ A STATISTICKÁ DEFINICE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B19FD508-D6F4-40E3-B800-5C230C906097}"/>
              </a:ext>
            </a:extLst>
          </p:cNvPr>
          <p:cNvSpPr/>
          <p:nvPr/>
        </p:nvSpPr>
        <p:spPr>
          <a:xfrm>
            <a:off x="7655169" y="5278315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NEZÁVISLOST JEVŮ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A792731C-DE88-4E9B-9FA6-C102E24D3566}"/>
              </a:ext>
            </a:extLst>
          </p:cNvPr>
          <p:cNvSpPr/>
          <p:nvPr/>
        </p:nvSpPr>
        <p:spPr>
          <a:xfrm>
            <a:off x="5471746" y="5278315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DISKRÉTNÍ ROZDĚLENÍ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01820774-FAF5-4B76-B4BE-DCCE06561ADE}"/>
              </a:ext>
            </a:extLst>
          </p:cNvPr>
          <p:cNvSpPr/>
          <p:nvPr/>
        </p:nvSpPr>
        <p:spPr>
          <a:xfrm>
            <a:off x="3288323" y="5278315"/>
            <a:ext cx="1899138" cy="72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SPOJITÉ ROZDĚLENÍ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71F63CA8-24F1-4194-98DA-7DB755189654}"/>
              </a:ext>
            </a:extLst>
          </p:cNvPr>
          <p:cNvSpPr/>
          <p:nvPr/>
        </p:nvSpPr>
        <p:spPr>
          <a:xfrm>
            <a:off x="5187461" y="4479681"/>
            <a:ext cx="284285" cy="967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380B849C-86FB-4A91-9B33-59752192EA99}"/>
              </a:ext>
            </a:extLst>
          </p:cNvPr>
          <p:cNvSpPr/>
          <p:nvPr/>
        </p:nvSpPr>
        <p:spPr>
          <a:xfrm>
            <a:off x="7370884" y="4479681"/>
            <a:ext cx="284285" cy="967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40A046B9-120E-47B2-B3BE-7142FC41F0C6}"/>
              </a:ext>
            </a:extLst>
          </p:cNvPr>
          <p:cNvSpPr/>
          <p:nvPr/>
        </p:nvSpPr>
        <p:spPr>
          <a:xfrm rot="10800000">
            <a:off x="5187461" y="5590442"/>
            <a:ext cx="284285" cy="967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46ED906D-1B43-4B05-8F31-E103A958FC14}"/>
              </a:ext>
            </a:extLst>
          </p:cNvPr>
          <p:cNvSpPr/>
          <p:nvPr/>
        </p:nvSpPr>
        <p:spPr>
          <a:xfrm rot="10800000">
            <a:off x="7370884" y="5590443"/>
            <a:ext cx="284285" cy="967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E2E043A8-4004-4274-8AA0-ECC7F75D9E25}"/>
              </a:ext>
            </a:extLst>
          </p:cNvPr>
          <p:cNvSpPr/>
          <p:nvPr/>
        </p:nvSpPr>
        <p:spPr>
          <a:xfrm rot="5400000">
            <a:off x="8395981" y="5040250"/>
            <a:ext cx="396997" cy="7913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1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6E816-E49B-476C-B400-45C182E9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CESTA K METODÁM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69560B-393B-49B7-B96A-DB54821E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reprezentací – více žáků porozumí</a:t>
            </a:r>
          </a:p>
          <a:p>
            <a:r>
              <a:rPr lang="cs-CZ" dirty="0"/>
              <a:t>využívání tabulek, grafů, vzorců i praktických příkladů a jejich propojování</a:t>
            </a:r>
          </a:p>
          <a:p>
            <a:r>
              <a:rPr lang="cs-CZ" dirty="0"/>
              <a:t>využívání výpočetní techniky, kde to dává smysl</a:t>
            </a:r>
          </a:p>
          <a:p>
            <a:pPr lvl="1"/>
            <a:r>
              <a:rPr lang="cs-CZ" dirty="0"/>
              <a:t>výpočty pravděpodobnosti veličiny se známým rozdělením</a:t>
            </a:r>
          </a:p>
        </p:txBody>
      </p:sp>
    </p:spTree>
    <p:extLst>
      <p:ext uri="{BB962C8B-B14F-4D97-AF65-F5344CB8AC3E}">
        <p14:creationId xmlns:p14="http://schemas.microsoft.com/office/powerpoint/2010/main" val="338362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22E24-7670-4186-9215-B25D2E8B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PRAVDĚPODOBNOSTI GRAFICKY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3FAC1-516D-46F7-BF30-CBFD9A061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5975838" cy="28782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dirty="0"/>
              <a:t>Představme si situaci jistého člověka, který má jen patery kalhoty: modré džíny, černé džíny, šedé džíny, kalhoty od obleku </a:t>
            </a:r>
            <a:br>
              <a:rPr lang="cs-CZ" sz="2600" dirty="0"/>
            </a:br>
            <a:r>
              <a:rPr lang="cs-CZ" sz="2600" dirty="0"/>
              <a:t>a sportovní </a:t>
            </a:r>
            <a:r>
              <a:rPr lang="cs-CZ" sz="2600" dirty="0" err="1"/>
              <a:t>trekové</a:t>
            </a:r>
            <a:r>
              <a:rPr lang="cs-CZ" sz="2600" dirty="0"/>
              <a:t> kalhoty. Když jde </a:t>
            </a:r>
            <a:br>
              <a:rPr lang="cs-CZ" sz="2600" dirty="0"/>
            </a:br>
            <a:r>
              <a:rPr lang="cs-CZ" sz="2600" dirty="0"/>
              <a:t>z domu, vezme si právě jedny kalhoty. Různé kalhoty mají různou pravděpodobnost, že si je tento člověk oblékne. Pravděpodobnosti shrnuje tabulka vpravo.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E02ADB9-875B-4F33-9214-73F766443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44923"/>
              </p:ext>
            </p:extLst>
          </p:nvPr>
        </p:nvGraphicFramePr>
        <p:xfrm>
          <a:off x="7005271" y="1690688"/>
          <a:ext cx="484163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092">
                  <a:extLst>
                    <a:ext uri="{9D8B030D-6E8A-4147-A177-3AD203B41FA5}">
                      <a16:colId xmlns:a16="http://schemas.microsoft.com/office/drawing/2014/main" val="1729398542"/>
                    </a:ext>
                  </a:extLst>
                </a:gridCol>
                <a:gridCol w="2432538">
                  <a:extLst>
                    <a:ext uri="{9D8B030D-6E8A-4147-A177-3AD203B41FA5}">
                      <a16:colId xmlns:a16="http://schemas.microsoft.com/office/drawing/2014/main" val="1693048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Kalhoty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Pravděpodobnost, že budou oblečeny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modré džíny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21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šedé džíny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50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černé džíny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7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kalhoty od obleku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52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sportovní kalhoty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452482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C41C4BE-8D4F-4300-8BA0-B5B3B2736D6B}"/>
              </a:ext>
            </a:extLst>
          </p:cNvPr>
          <p:cNvSpPr txBox="1"/>
          <p:nvPr/>
        </p:nvSpPr>
        <p:spPr>
          <a:xfrm>
            <a:off x="838200" y="4598547"/>
            <a:ext cx="60974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i="1" dirty="0"/>
              <a:t>Jaká je pravděpodobnost, že si onen člověk: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i="1" dirty="0"/>
              <a:t>oblékne nějaké kalhoty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i="1" dirty="0"/>
              <a:t>oblékne džíny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i="1" dirty="0"/>
              <a:t>oblékne černé a šedé džíny zároveň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i="1" dirty="0"/>
              <a:t>neoblékne sportovní kalhoty?</a:t>
            </a:r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A3C4EED-1F76-4EA3-80FD-3DE2C49A7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877" y="4288446"/>
            <a:ext cx="3411472" cy="24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2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AE2AF-9193-4723-BE08-4C35A786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 PRAVDĚPODOBNOSTI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0AB3D-CDC8-405C-95D8-F71F3A451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4123" y="1690688"/>
            <a:ext cx="3144715" cy="4351338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/>
              <a:t>náhodný pokus</a:t>
            </a:r>
          </a:p>
          <a:p>
            <a:r>
              <a:rPr lang="cs-CZ" dirty="0"/>
              <a:t>elementární jev</a:t>
            </a:r>
          </a:p>
          <a:p>
            <a:r>
              <a:rPr lang="cs-CZ" dirty="0"/>
              <a:t>náhodný jev</a:t>
            </a:r>
          </a:p>
          <a:p>
            <a:r>
              <a:rPr lang="cs-CZ" dirty="0"/>
              <a:t>jistý jev</a:t>
            </a:r>
          </a:p>
          <a:p>
            <a:r>
              <a:rPr lang="cs-CZ" dirty="0"/>
              <a:t>nemožný jev</a:t>
            </a:r>
          </a:p>
          <a:p>
            <a:r>
              <a:rPr lang="cs-CZ" dirty="0"/>
              <a:t>sjednocení jevů</a:t>
            </a:r>
          </a:p>
          <a:p>
            <a:r>
              <a:rPr lang="cs-CZ" dirty="0"/>
              <a:t>průnik jevů</a:t>
            </a:r>
          </a:p>
          <a:p>
            <a:r>
              <a:rPr lang="cs-CZ" dirty="0"/>
              <a:t>opačný jev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D4AB53-6861-40DB-94D3-EE2387D12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1690688"/>
            <a:ext cx="6465277" cy="4351338"/>
          </a:xfrm>
        </p:spPr>
        <p:txBody>
          <a:bodyPr/>
          <a:lstStyle/>
          <a:p>
            <a:r>
              <a:rPr lang="cs-CZ" dirty="0"/>
              <a:t>odvození na příkladu s kalhotami</a:t>
            </a:r>
          </a:p>
          <a:p>
            <a:r>
              <a:rPr lang="cs-CZ" dirty="0"/>
              <a:t>procvičení na hodu mincí třikrát za sebou</a:t>
            </a:r>
          </a:p>
          <a:p>
            <a:pPr lvl="1"/>
            <a:r>
              <a:rPr lang="cs-CZ" dirty="0"/>
              <a:t>obvyklá chyba: žáci neřeší trojici hodů jako jeden jev, ale jako tři různé jevy</a:t>
            </a:r>
          </a:p>
          <a:p>
            <a:pPr lvl="1"/>
            <a:r>
              <a:rPr lang="cs-CZ" dirty="0"/>
              <a:t>vede k lepšímu pochopení pojmů elementární jev a náhodný pokus</a:t>
            </a:r>
          </a:p>
        </p:txBody>
      </p:sp>
    </p:spTree>
    <p:extLst>
      <p:ext uri="{BB962C8B-B14F-4D97-AF65-F5344CB8AC3E}">
        <p14:creationId xmlns:p14="http://schemas.microsoft.com/office/powerpoint/2010/main" val="341778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6FE46-A57E-4330-B83C-C8D7853E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KLASICKÁ A STATISTICKÁ DEFINICE PRAVDĚPODOBNOSTI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45DAD-7198-45B1-A09A-56BACA34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klasický příklad s hodem mincí</a:t>
            </a:r>
          </a:p>
          <a:p>
            <a:pPr lvl="1"/>
            <a:r>
              <a:rPr lang="cs-CZ" dirty="0"/>
              <a:t>nejprve odhad, v kolika případech z 20 padne panna</a:t>
            </a:r>
          </a:p>
          <a:p>
            <a:pPr lvl="1"/>
            <a:r>
              <a:rPr lang="cs-CZ" dirty="0"/>
              <a:t>každý hodí 20krát a zapisuje si, co padne</a:t>
            </a:r>
          </a:p>
          <a:p>
            <a:pPr lvl="1"/>
            <a:r>
              <a:rPr lang="cs-CZ" dirty="0"/>
              <a:t>do tabulky v Excelu zapisujeme, kolikrát každému padla panna, a sledujeme vývoj relativní četnosti</a:t>
            </a:r>
          </a:p>
          <a:p>
            <a:pPr lvl="1"/>
            <a:r>
              <a:rPr lang="cs-CZ" dirty="0"/>
              <a:t>formulace klasické a statistické definice na základě příkladu</a:t>
            </a:r>
          </a:p>
          <a:p>
            <a:pPr lvl="1"/>
            <a:r>
              <a:rPr lang="cs-CZ" dirty="0"/>
              <a:t>vede k poznání, že „pravděpodobnost není jistota“</a:t>
            </a:r>
          </a:p>
          <a:p>
            <a:r>
              <a:rPr lang="cs-CZ" dirty="0"/>
              <a:t>několik příkladů na procvičení klasické definice</a:t>
            </a:r>
          </a:p>
          <a:p>
            <a:pPr lvl="1"/>
            <a:r>
              <a:rPr lang="cs-CZ" dirty="0"/>
              <a:t>např. snímání karet z balíčku, výhra ve sportce</a:t>
            </a:r>
          </a:p>
        </p:txBody>
      </p:sp>
    </p:spTree>
    <p:extLst>
      <p:ext uri="{BB962C8B-B14F-4D97-AF65-F5344CB8AC3E}">
        <p14:creationId xmlns:p14="http://schemas.microsoft.com/office/powerpoint/2010/main" val="302077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CEF7D-DD9A-4FE1-8537-2676E89A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GEOMETRICKÁ PRAVDĚPODOBNOST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5C10B-F4E0-4269-8F58-CA052389A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68612" cy="4351338"/>
          </a:xfrm>
        </p:spPr>
        <p:txBody>
          <a:bodyPr/>
          <a:lstStyle/>
          <a:p>
            <a:r>
              <a:rPr lang="cs-CZ" dirty="0"/>
              <a:t>úlohy na číselné ose i v rovině</a:t>
            </a:r>
          </a:p>
          <a:p>
            <a:r>
              <a:rPr lang="cs-CZ" dirty="0"/>
              <a:t>Žáci obvykle chápou intuitivně.</a:t>
            </a:r>
          </a:p>
          <a:p>
            <a:r>
              <a:rPr lang="cs-CZ" dirty="0"/>
              <a:t>předpoklad pro pochopení práce s grafem hustoty u spojitých rozdělení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27300E-F8C9-4234-B810-23A7CD342A6A}"/>
              </a:ext>
            </a:extLst>
          </p:cNvPr>
          <p:cNvSpPr txBox="1"/>
          <p:nvPr/>
        </p:nvSpPr>
        <p:spPr>
          <a:xfrm>
            <a:off x="3178404" y="4001294"/>
            <a:ext cx="5835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1.</a:t>
            </a:r>
            <a:r>
              <a:rPr lang="cs-CZ" dirty="0"/>
              <a:t> S jakou pravděpodobností bude náhodně vybrané číslo mezi 0 a 12 z intervalu (1; 3)?</a:t>
            </a:r>
          </a:p>
          <a:p>
            <a:r>
              <a:rPr lang="cs-CZ" b="1" dirty="0"/>
              <a:t>2. </a:t>
            </a:r>
            <a:r>
              <a:rPr lang="cs-CZ" dirty="0"/>
              <a:t>Mějme čtverec o straně </a:t>
            </a:r>
            <a:r>
              <a:rPr lang="cs-CZ" i="1" dirty="0"/>
              <a:t>a</a:t>
            </a:r>
            <a:r>
              <a:rPr lang="cs-CZ" dirty="0"/>
              <a:t>. S jakou pravděpodobností bude náhodně vybraný bod tohoto čtverce ležet zároveň uvnitř kružnice tomuto čtverci</a:t>
            </a:r>
          </a:p>
          <a:p>
            <a:pPr marL="342900" indent="-342900">
              <a:buAutoNum type="alphaLcParenR"/>
            </a:pPr>
            <a:r>
              <a:rPr lang="cs-CZ" dirty="0"/>
              <a:t>opsané,</a:t>
            </a:r>
          </a:p>
          <a:p>
            <a:pPr marL="342900" indent="-342900">
              <a:buAutoNum type="alphaLcParenR"/>
            </a:pPr>
            <a:r>
              <a:rPr lang="cs-CZ" dirty="0"/>
              <a:t>vepsané?</a:t>
            </a:r>
          </a:p>
        </p:txBody>
      </p:sp>
    </p:spTree>
    <p:extLst>
      <p:ext uri="{BB962C8B-B14F-4D97-AF65-F5344CB8AC3E}">
        <p14:creationId xmlns:p14="http://schemas.microsoft.com/office/powerpoint/2010/main" val="4082325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1088</Words>
  <Application>Microsoft Office PowerPoint</Application>
  <PresentationFormat>Širokoúhlá obrazovka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Motiv Office</vt:lpstr>
      <vt:lpstr>PRAVDĚPODOBNOST NA STŘEDNÍ ŠKOLE NETRADIČNĚ</vt:lpstr>
      <vt:lpstr>PROČ NEVOLÍM TRADIČNÍ CESTU?</vt:lpstr>
      <vt:lpstr>VOLITELNÝ PŘEDMĚT STATISTIKA</vt:lpstr>
      <vt:lpstr>CESTA KE STRUKTUŘE</vt:lpstr>
      <vt:lpstr>CESTA K METODÁM</vt:lpstr>
      <vt:lpstr>ROZDĚLENÍ PRAVDĚPODOBNOSTI GRAFICKY</vt:lpstr>
      <vt:lpstr>JAZYK PRAVDĚPODOBNOSTI</vt:lpstr>
      <vt:lpstr>KLASICKÁ A STATISTICKÁ DEFINICE PRAVDĚPODOBNOSTI</vt:lpstr>
      <vt:lpstr>GEOMETRICKÁ PRAVDĚPODOBNOST</vt:lpstr>
      <vt:lpstr>NEZÁVISLOST JEVŮ</vt:lpstr>
      <vt:lpstr>DISKRÉTNÍ ROZDĚLENÍ PRAVDĚPODOBNOSTI</vt:lpstr>
      <vt:lpstr>DISKRÉTNÍ ROZDĚLENÍ PRAVDĚPODOBNOSTI</vt:lpstr>
      <vt:lpstr>SPOJITÉ ROZDĚLENÍ PRAVDĚPODOBNOSTI</vt:lpstr>
      <vt:lpstr>SPOJITÉ ROZDĚLENÍ PRAVDĚPODOBNOSTI</vt:lpstr>
      <vt:lpstr>OVĚŘOVÁNÍ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PRAVDĚPODOBNOST NA STŘEDNÍ ŠKOLE NETRADIČNĚ</dc:title>
  <dc:creator>Tomáš Měkota</dc:creator>
  <cp:lastModifiedBy>Tomáš Měkota</cp:lastModifiedBy>
  <cp:revision>31</cp:revision>
  <dcterms:created xsi:type="dcterms:W3CDTF">2023-09-13T09:11:52Z</dcterms:created>
  <dcterms:modified xsi:type="dcterms:W3CDTF">2023-09-21T06:04:45Z</dcterms:modified>
</cp:coreProperties>
</file>