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2" r:id="rId5"/>
    <p:sldId id="259" r:id="rId6"/>
    <p:sldId id="260" r:id="rId7"/>
    <p:sldId id="281" r:id="rId8"/>
    <p:sldId id="282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326" r:id="rId17"/>
    <p:sldId id="299" r:id="rId18"/>
    <p:sldId id="327" r:id="rId19"/>
    <p:sldId id="308" r:id="rId20"/>
    <p:sldId id="286" r:id="rId21"/>
    <p:sldId id="328" r:id="rId22"/>
    <p:sldId id="330" r:id="rId23"/>
    <p:sldId id="329" r:id="rId24"/>
    <p:sldId id="331" r:id="rId25"/>
    <p:sldId id="332" r:id="rId26"/>
    <p:sldId id="333" r:id="rId27"/>
    <p:sldId id="334" r:id="rId28"/>
    <p:sldId id="335" r:id="rId29"/>
    <p:sldId id="306" r:id="rId30"/>
    <p:sldId id="338" r:id="rId31"/>
    <p:sldId id="339" r:id="rId32"/>
    <p:sldId id="340" r:id="rId33"/>
    <p:sldId id="341" r:id="rId34"/>
    <p:sldId id="337" r:id="rId35"/>
    <p:sldId id="342" r:id="rId36"/>
    <p:sldId id="343" r:id="rId37"/>
    <p:sldId id="344" r:id="rId38"/>
    <p:sldId id="307" r:id="rId39"/>
    <p:sldId id="354" r:id="rId40"/>
    <p:sldId id="356" r:id="rId41"/>
    <p:sldId id="358" r:id="rId42"/>
    <p:sldId id="357" r:id="rId43"/>
    <p:sldId id="359" r:id="rId44"/>
    <p:sldId id="360" r:id="rId45"/>
    <p:sldId id="362" r:id="rId46"/>
    <p:sldId id="363" r:id="rId47"/>
    <p:sldId id="365" r:id="rId48"/>
    <p:sldId id="361" r:id="rId49"/>
    <p:sldId id="364" r:id="rId50"/>
    <p:sldId id="367" r:id="rId51"/>
    <p:sldId id="366" r:id="rId52"/>
    <p:sldId id="368" r:id="rId53"/>
    <p:sldId id="369" r:id="rId54"/>
    <p:sldId id="370" r:id="rId55"/>
    <p:sldId id="372" r:id="rId56"/>
    <p:sldId id="371" r:id="rId57"/>
    <p:sldId id="290" r:id="rId58"/>
    <p:sldId id="266" r:id="rId59"/>
    <p:sldId id="267" r:id="rId60"/>
    <p:sldId id="276" r:id="rId61"/>
    <p:sldId id="277" r:id="rId62"/>
    <p:sldId id="278" r:id="rId63"/>
    <p:sldId id="279" r:id="rId64"/>
    <p:sldId id="280" r:id="rId65"/>
    <p:sldId id="321" r:id="rId66"/>
    <p:sldId id="378" r:id="rId67"/>
    <p:sldId id="379" r:id="rId68"/>
    <p:sldId id="380" r:id="rId69"/>
    <p:sldId id="381" r:id="rId70"/>
    <p:sldId id="382" r:id="rId71"/>
    <p:sldId id="383" r:id="rId72"/>
    <p:sldId id="265" r:id="rId7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5" autoAdjust="0"/>
    <p:restoredTop sz="94660"/>
  </p:normalViewPr>
  <p:slideViewPr>
    <p:cSldViewPr snapToGrid="0">
      <p:cViewPr varScale="1">
        <p:scale>
          <a:sx n="82" d="100"/>
          <a:sy n="82" d="100"/>
        </p:scale>
        <p:origin x="41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BFC1F8-9783-4560-946D-4FC6B9851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F46EAF-C0EA-4F0F-8F80-8C2CCB7101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E8558C-AEDA-4C9A-96C2-D296E7171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99BF-EEED-41AC-9EB6-9DC0C80041C6}" type="datetimeFigureOut">
              <a:rPr lang="cs-CZ" smtClean="0"/>
              <a:t>17.09.2023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7970D3-910A-4A03-BDAF-E6843C71A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E382F3-86AA-4C71-A7B8-0F3339719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A16C-6193-42D1-A3A0-F23BFED0CA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1304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2D7843-8FFD-4799-B860-992EC7AF7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74EC028-CC92-458B-9880-163F68E712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079117-A5BA-439A-AF04-7646427F5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99BF-EEED-41AC-9EB6-9DC0C80041C6}" type="datetimeFigureOut">
              <a:rPr lang="cs-CZ" smtClean="0"/>
              <a:t>17.09.2023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4E42BA-C3F1-4C92-8148-0D4FDDD33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C9360B-612B-4E2C-B2A2-7C3A005A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A16C-6193-42D1-A3A0-F23BFED0CA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6947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EC97371-2A77-46ED-9464-AC1D6A0D11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211C572-AFDF-472E-9F41-2710D2EE26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DBA6F6-9ABA-48BA-BC61-B731FE8DC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99BF-EEED-41AC-9EB6-9DC0C80041C6}" type="datetimeFigureOut">
              <a:rPr lang="cs-CZ" smtClean="0"/>
              <a:t>17.09.2023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2BAD15-A979-4237-A52B-841AF6199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26409C-3CCF-402D-A370-00684B102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A16C-6193-42D1-A3A0-F23BFED0CA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978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y –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názvu"/>
          <p:cNvSpPr txBox="1">
            <a:spLocks noGrp="1"/>
          </p:cNvSpPr>
          <p:nvPr>
            <p:ph type="title"/>
          </p:nvPr>
        </p:nvSpPr>
        <p:spPr>
          <a:xfrm>
            <a:off x="1739899" y="1703387"/>
            <a:ext cx="5111752" cy="599184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t>Text názvu</a:t>
            </a:r>
          </a:p>
        </p:txBody>
      </p:sp>
      <p:sp>
        <p:nvSpPr>
          <p:cNvPr id="52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1739900" y="2806700"/>
            <a:ext cx="5111750" cy="2863850"/>
          </a:xfrm>
          <a:prstGeom prst="rect">
            <a:avLst/>
          </a:prstGeom>
        </p:spPr>
        <p:txBody>
          <a:bodyPr/>
          <a:lstStyle>
            <a:lvl1pPr algn="l">
              <a:defRPr sz="2700" i="0"/>
            </a:lvl1pPr>
            <a:lvl2pPr marL="0" indent="0" algn="l">
              <a:buSzTx/>
              <a:buNone/>
              <a:defRPr sz="2700" i="0"/>
            </a:lvl2pPr>
            <a:lvl3pPr marL="0" indent="0" algn="l">
              <a:buSzTx/>
              <a:buNone/>
              <a:defRPr sz="2700" i="0"/>
            </a:lvl3pPr>
            <a:lvl4pPr marL="0" indent="0" algn="l">
              <a:buSzTx/>
              <a:buNone/>
              <a:defRPr sz="2700" i="0"/>
            </a:lvl4pPr>
            <a:lvl5pPr marL="0" indent="0" algn="l">
              <a:buSzTx/>
              <a:buNone/>
              <a:defRPr sz="2700" i="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52604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8199E-5058-4BFB-9BD4-15E880552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132996-FA63-472F-84A1-9FDE9DA9C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269429-F813-44F8-A7ED-9E9D18FFD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99BF-EEED-41AC-9EB6-9DC0C80041C6}" type="datetimeFigureOut">
              <a:rPr lang="cs-CZ" smtClean="0"/>
              <a:t>17.09.2023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76D593-6DEE-495A-9E0F-5B476F59C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533514-1F61-4AED-9B39-97E2E268A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A16C-6193-42D1-A3A0-F23BFED0CA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3300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60A7BA-A171-47C2-8E2D-BAA8C9CE9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4A734AF-8764-4838-B8E8-578074CEE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4699F5-2A5E-4297-A9FC-28ADC208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99BF-EEED-41AC-9EB6-9DC0C80041C6}" type="datetimeFigureOut">
              <a:rPr lang="cs-CZ" smtClean="0"/>
              <a:t>17.09.2023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678751-C874-478F-BF6C-7970A92A5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872821-8C0E-48AC-B9D7-F85ABF9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A16C-6193-42D1-A3A0-F23BFED0CA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842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3A2D2C-8E68-421B-AB47-A21B0545D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D6E273-7688-4AE1-8133-CA9FEC9C2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3B81462-7B1F-4B12-8F69-8A1DD4AD6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0997930-C5CE-4A7E-9868-5497F72BE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99BF-EEED-41AC-9EB6-9DC0C80041C6}" type="datetimeFigureOut">
              <a:rPr lang="cs-CZ" smtClean="0"/>
              <a:t>17.09.2023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4469CF-2A44-47AA-95F1-5F37A782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CDA6E5-AE90-4ABC-8221-2744674F5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A16C-6193-42D1-A3A0-F23BFED0CA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5830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42A882-9203-4ED2-9FA3-A54672BD3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0E6E5FC-D75F-4F69-B17A-4A2BCF133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59B1976-75B9-4813-98E0-B2A42FBDA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EE353A83-DC16-4F15-A226-BE4A59857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E889627B-1F1B-46FF-933B-24020AE1FB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E2D9A7C-FDC1-4561-94B6-B48853109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99BF-EEED-41AC-9EB6-9DC0C80041C6}" type="datetimeFigureOut">
              <a:rPr lang="cs-CZ" smtClean="0"/>
              <a:t>17.09.2023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42842C3-5FC4-4A64-848B-A735D4CE2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089B91D-2A21-49CD-8F1F-39E3AE5B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A16C-6193-42D1-A3A0-F23BFED0CA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4942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05FA10-37AC-46C2-B4F5-0EF975B0D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623F3C2-22BF-4FFE-9200-BB4528F3C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99BF-EEED-41AC-9EB6-9DC0C80041C6}" type="datetimeFigureOut">
              <a:rPr lang="cs-CZ" smtClean="0"/>
              <a:t>17.09.2023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948BEAE-C6C6-4ABF-9D6B-6838D8D8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5C759C8-267F-4D51-8F8E-C7C260D5B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A16C-6193-42D1-A3A0-F23BFED0CA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144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46A48BA-AC0A-452C-B4E9-815098F36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99BF-EEED-41AC-9EB6-9DC0C80041C6}" type="datetimeFigureOut">
              <a:rPr lang="cs-CZ" smtClean="0"/>
              <a:t>17.09.2023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00C7EC2-1C22-4C8F-934F-965BC01C4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6F385BB-3CF1-490D-942E-AD69B4D16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A16C-6193-42D1-A3A0-F23BFED0CA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51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1084F1-F7DA-43A3-9C84-EFADA1EFE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4C493E-E6CF-4858-9BD9-C747B221E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70D3879-D781-44B0-9AD3-97141CB9D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153E410-8249-47B6-9673-37DCD69C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99BF-EEED-41AC-9EB6-9DC0C80041C6}" type="datetimeFigureOut">
              <a:rPr lang="cs-CZ" smtClean="0"/>
              <a:t>17.09.2023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ABC5540-78F5-4CEC-BD9D-930EB2585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8723D75-4134-48DE-8D8C-DC781A73D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A16C-6193-42D1-A3A0-F23BFED0CA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538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C8C6A9-FE76-43DE-9791-3914099E4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FE7DC9D-B673-418B-B46A-EB680DAC2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C91A138-2EC6-4308-99E7-A6DD81EED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3C5908D-C618-4BD4-99B6-6A90A0FAC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D99BF-EEED-41AC-9EB6-9DC0C80041C6}" type="datetimeFigureOut">
              <a:rPr lang="cs-CZ" smtClean="0"/>
              <a:t>17.09.2023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2574330-B9E0-4709-BC55-8B3372333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25EE994-DE2B-4C9B-9EFA-0E9DB1352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A16C-6193-42D1-A3A0-F23BFED0CA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3218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3000">
              <a:schemeClr val="accent1">
                <a:lumMod val="42000"/>
                <a:lumOff val="58000"/>
              </a:schemeClr>
            </a:gs>
            <a:gs pos="95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8EDE2C5-90E9-406D-86E1-F6D4F454A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36CD25C-C556-4068-BF09-9FBA90807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B7E194-F9FC-404E-893D-8728D21D45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D99BF-EEED-41AC-9EB6-9DC0C80041C6}" type="datetimeFigureOut">
              <a:rPr lang="cs-CZ" smtClean="0"/>
              <a:t>17.09.2023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91660E-892F-4788-B186-9EBB5F6EA9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70B1C1-0519-4573-A700-32458B21A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9A16C-6193-42D1-A3A0-F23BFED0CAF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1158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mov.nuv.cz/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mov.nuv.cz/mov/documents/common" TargetMode="Externa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mov.nuv.cz/mov/documents/common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uv.cz/vystupy/sbirka-resenych-uloh-z-aplikovane-matematiky-elektro?highlightWords=Sb%C3%ADrka+%C5%99e%C5%A1en%C3%BDch+%C3%BAloh+aplikovan%C3%A9+matematiky" TargetMode="External"/><Relationship Id="rId2" Type="http://schemas.openxmlformats.org/officeDocument/2006/relationships/hyperlink" Target="http://www.nuv.cz/file/3427/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14268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8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 v SOV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3429000"/>
            <a:ext cx="11053187" cy="2821074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Mgr. Josef Bobek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učitel matematiky a chemie SPŠ Třebíč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člen krajského metodického kabinetu Matematika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vedoucí oddělení matematiky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Cermat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823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Klady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099727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umožňuje zapojení žáka dle jeho individuálních možností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je to příležitost i pro méně úspěšné žáky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žák má možnost projevit své schopnosti a dovednosti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a rozvíjí svou samostatnost a kreativitu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učí se týmové spolupráci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rozvíjí a posiluje sebedůvěru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25643FF-10E8-4AAB-8A10-8A70DB0E78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555" y="4478692"/>
            <a:ext cx="3780000" cy="21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17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Zápory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099727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časová náročnost přípravy projektu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časová náročnost realizace projektu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kooperace vyučujících různých předmětů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CFD3A38-5D54-411C-92BC-21C2E7D5FA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555" y="4058816"/>
            <a:ext cx="3420000" cy="256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10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Fáze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099727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plánování a příprava projektu učitelem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realizace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prezentace, diskuze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hodnocení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7EC647-E60B-457C-80B9-FE05BFF33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555" y="3694922"/>
            <a:ext cx="4320000" cy="289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08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Příprava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099727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analýza záměru, přesné vymezení problému a cíle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stanovení časového rozvrhu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příprava vhodných materiálů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příprava pomůcek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0BFAFAE-9207-4BE6-8714-38245D0A2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6" t="8950" r="6175" b="8251"/>
          <a:stretch/>
        </p:blipFill>
        <p:spPr>
          <a:xfrm flipH="1">
            <a:off x="7492555" y="3705747"/>
            <a:ext cx="4320000" cy="285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56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1467059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Koordinace mezipředmětové spolupráce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551563"/>
            <a:ext cx="11199606" cy="4099727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komplexní úloha by měla být interdisciplinární, propojovat teorii s praxí a běžným životem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nutná spolupráce vyučujících různých předmětů nebo teoretické a praktické výuky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spolupráce bývá problém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835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099727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učitel je poradcem, odborným konzultantem a motivuje žáky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žák se stává badatelem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žáci volí prostředky, 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které vedou ke splnění cíle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B6762AE-70FC-4586-A3A8-825F841D65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492555" y="3228410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02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199606" cy="99478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cs-CZ" sz="4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Komplexní úloha – goniometrické funkce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1973065"/>
            <a:ext cx="11199606" cy="4099727"/>
          </a:xfrm>
        </p:spPr>
        <p:txBody>
          <a:bodyPr>
            <a:normAutofit/>
          </a:bodyPr>
          <a:lstStyle/>
          <a:p>
            <a:pPr lvl="0" algn="just">
              <a:lnSpc>
                <a:spcPct val="100000"/>
              </a:lnSpc>
              <a:spcBef>
                <a:spcPts val="0"/>
              </a:spcBef>
              <a:tabLst>
                <a:tab pos="4394200" algn="l"/>
              </a:tabLst>
            </a:pPr>
            <a:r>
              <a:rPr lang="cs-CZ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Autor: 	Mgr. Josef Bobek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tabLst>
                <a:tab pos="4394200" algn="l"/>
              </a:tabLst>
            </a:pPr>
            <a:r>
              <a:rPr lang="cs-CZ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Škola:	Střední průmyslová škola Třebíč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tabLst>
                <a:tab pos="4394200" algn="l"/>
              </a:tabLst>
            </a:pPr>
            <a:r>
              <a:rPr lang="cs-CZ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Ověřováno na oboru:	M – technické lyceum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tabLst>
                <a:tab pos="4394200" algn="l"/>
              </a:tabLst>
            </a:pPr>
            <a:r>
              <a:rPr lang="cs-CZ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Ročník:	2. – skupinová práce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647B2A6C-AC1C-42B7-B91B-B756ED255C64}"/>
              </a:ext>
            </a:extLst>
          </p:cNvPr>
          <p:cNvGrpSpPr>
            <a:grpSpLocks noChangeAspect="1"/>
          </p:cNvGrpSpPr>
          <p:nvPr/>
        </p:nvGrpSpPr>
        <p:grpSpPr>
          <a:xfrm>
            <a:off x="1253891" y="4299362"/>
            <a:ext cx="9684219" cy="2446671"/>
            <a:chOff x="838200" y="4001293"/>
            <a:chExt cx="10586956" cy="2674742"/>
          </a:xfrm>
        </p:grpSpPr>
        <p:pic>
          <p:nvPicPr>
            <p:cNvPr id="6" name="Picture 2" descr="https://www.spst.cz/sites/default/files/novinky/2019/01/b%C3%A9%C4%8Dko.jpg">
              <a:extLst>
                <a:ext uri="{FF2B5EF4-FFF2-40B4-BE49-F238E27FC236}">
                  <a16:creationId xmlns:a16="http://schemas.microsoft.com/office/drawing/2014/main" id="{AFF5C3B9-C2C5-4CEA-B7B5-973E6699A2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001294"/>
              <a:ext cx="3979495" cy="2674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StÅednÃ­ prÅ¯myslovÃ¡ Å¡kola TÅebÃ­Ä">
              <a:extLst>
                <a:ext uri="{FF2B5EF4-FFF2-40B4-BE49-F238E27FC236}">
                  <a16:creationId xmlns:a16="http://schemas.microsoft.com/office/drawing/2014/main" id="{0F5A0139-6739-4F73-9CBF-CE99429781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6215" y="4001293"/>
              <a:ext cx="6148941" cy="2674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8234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Využívané tematické celky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539702"/>
          </a:xfrm>
        </p:spPr>
        <p:txBody>
          <a:bodyPr>
            <a:normAutofit lnSpcReduction="10000"/>
          </a:bodyPr>
          <a:lstStyle/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rovnice, goniometrické funkce (MAT)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základy fyzikálních měření (FYZ)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informace a informační zdroje (IKT)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základy práce s textem, práce s tabulkovým editorem (IKT)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počítačové prezentace (IKT)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nauka o grafické stránce českého jazyka (CJL)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jazyková stylistika  (CJL)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215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Zadání úlohy, specifikace požadavků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539702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přesné definování požadovaného výstupu projektu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definování základních pravidel a podmínek realizace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zadání  - písemně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přesně definovat kritéria hodnocení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uvést stupnici hodnocení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03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Název"/>
          <p:cNvSpPr txBox="1">
            <a:spLocks noGrp="1"/>
          </p:cNvSpPr>
          <p:nvPr>
            <p:ph type="title"/>
          </p:nvPr>
        </p:nvSpPr>
        <p:spPr>
          <a:xfrm>
            <a:off x="1838779" y="1311502"/>
            <a:ext cx="8514443" cy="843869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defTabSz="255905">
              <a:defRPr sz="5200"/>
            </a:pPr>
            <a:endParaRPr sz="3300" b="1" dirty="0"/>
          </a:p>
        </p:txBody>
      </p:sp>
      <p:sp>
        <p:nvSpPr>
          <p:cNvPr id="120" name="Text"/>
          <p:cNvSpPr txBox="1">
            <a:spLocks noGrp="1"/>
          </p:cNvSpPr>
          <p:nvPr>
            <p:ph type="body" sz="quarter" idx="1"/>
          </p:nvPr>
        </p:nvSpPr>
        <p:spPr>
          <a:xfrm>
            <a:off x="1838779" y="2341984"/>
            <a:ext cx="8514443" cy="346165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Aft>
                <a:spcPts val="600"/>
              </a:spcAft>
            </a:pPr>
            <a:endParaRPr sz="24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37EE79A6-6A1A-456C-8E0F-ACDA5B2A8861}"/>
              </a:ext>
            </a:extLst>
          </p:cNvPr>
          <p:cNvSpPr/>
          <p:nvPr/>
        </p:nvSpPr>
        <p:spPr>
          <a:xfrm>
            <a:off x="0" y="3295584"/>
            <a:ext cx="12222000" cy="2308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50" hangingPunct="0"/>
            <a:endParaRPr lang="cs-CZ" sz="1500"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4BF715A-D8E8-403A-A718-A995FE86B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7410"/>
            <a:ext cx="3792070" cy="536318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A32A60D-EF24-4D3F-87C5-F8D43B4DD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965" y="747410"/>
            <a:ext cx="3792070" cy="536318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7B3576-0596-4E91-92AA-23DDB0FFE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930" y="747410"/>
            <a:ext cx="3792070" cy="536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5814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 v SOV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053187" cy="409972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cience = přírodní vědy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echnology = technologie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ngineering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= technika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athematics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= matematika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656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Název"/>
          <p:cNvSpPr txBox="1">
            <a:spLocks noGrp="1"/>
          </p:cNvSpPr>
          <p:nvPr>
            <p:ph type="title"/>
          </p:nvPr>
        </p:nvSpPr>
        <p:spPr>
          <a:xfrm>
            <a:off x="1838779" y="1311502"/>
            <a:ext cx="8514443" cy="843869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defTabSz="255905">
              <a:defRPr sz="5200"/>
            </a:pPr>
            <a:endParaRPr sz="3300" b="1" dirty="0"/>
          </a:p>
        </p:txBody>
      </p:sp>
      <p:sp>
        <p:nvSpPr>
          <p:cNvPr id="120" name="Text"/>
          <p:cNvSpPr txBox="1">
            <a:spLocks noGrp="1"/>
          </p:cNvSpPr>
          <p:nvPr>
            <p:ph type="body" sz="quarter" idx="1"/>
          </p:nvPr>
        </p:nvSpPr>
        <p:spPr>
          <a:xfrm>
            <a:off x="1838779" y="2341984"/>
            <a:ext cx="8514443" cy="346165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Aft>
                <a:spcPts val="600"/>
              </a:spcAft>
            </a:pPr>
            <a:endParaRPr sz="24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37EE79A6-6A1A-456C-8E0F-ACDA5B2A8861}"/>
              </a:ext>
            </a:extLst>
          </p:cNvPr>
          <p:cNvSpPr/>
          <p:nvPr/>
        </p:nvSpPr>
        <p:spPr>
          <a:xfrm>
            <a:off x="0" y="3295584"/>
            <a:ext cx="12222000" cy="2308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412750" hangingPunct="0"/>
            <a:endParaRPr lang="cs-CZ" sz="1500"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F3A48302-36B3-42CA-8DAF-3304217F098C}"/>
              </a:ext>
            </a:extLst>
          </p:cNvPr>
          <p:cNvGrpSpPr/>
          <p:nvPr/>
        </p:nvGrpSpPr>
        <p:grpSpPr>
          <a:xfrm>
            <a:off x="1896702" y="691379"/>
            <a:ext cx="8398597" cy="5475243"/>
            <a:chOff x="838200" y="0"/>
            <a:chExt cx="9530777" cy="6364416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5B373DFD-E28F-4EE8-99DA-36BFA7271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0"/>
              <a:ext cx="4500000" cy="6364416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FA44DC11-6706-4686-B3D1-140AF0EB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8977" y="0"/>
              <a:ext cx="4500000" cy="6364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899920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Získání základních informací o problému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539702"/>
          </a:xfrm>
        </p:spPr>
        <p:txBody>
          <a:bodyPr>
            <a:normAutofit/>
          </a:bodyPr>
          <a:lstStyle/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2BDCB5EC-7241-4A8C-918B-D14815B1D508}"/>
              </a:ext>
            </a:extLst>
          </p:cNvPr>
          <p:cNvGrpSpPr>
            <a:grpSpLocks noChangeAspect="1"/>
          </p:cNvGrpSpPr>
          <p:nvPr/>
        </p:nvGrpSpPr>
        <p:grpSpPr>
          <a:xfrm>
            <a:off x="360309" y="2052734"/>
            <a:ext cx="11471382" cy="4805265"/>
            <a:chOff x="611325" y="2263032"/>
            <a:chExt cx="10969350" cy="4594968"/>
          </a:xfrm>
        </p:grpSpPr>
        <p:pic>
          <p:nvPicPr>
            <p:cNvPr id="5" name="Zástupný symbol pro obsah 3">
              <a:extLst>
                <a:ext uri="{FF2B5EF4-FFF2-40B4-BE49-F238E27FC236}">
                  <a16:creationId xmlns:a16="http://schemas.microsoft.com/office/drawing/2014/main" id="{8D9CB32D-D811-4CB2-8AF1-84351D5B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1325" y="2263032"/>
              <a:ext cx="3248900" cy="45949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4C3AB79E-C8F8-4168-89AA-624EF8F9A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1550" y="2263033"/>
              <a:ext cx="3248900" cy="4594967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291A169F-0F23-451F-AA46-2AC7B9171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31775" y="2263033"/>
              <a:ext cx="3248900" cy="45949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4171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Získání základních informací o problému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539702"/>
          </a:xfrm>
        </p:spPr>
        <p:txBody>
          <a:bodyPr>
            <a:normAutofit/>
          </a:bodyPr>
          <a:lstStyle/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EA85B0EF-56DA-4D69-8846-4166F6BE13B5}"/>
              </a:ext>
            </a:extLst>
          </p:cNvPr>
          <p:cNvGrpSpPr>
            <a:grpSpLocks noChangeAspect="1"/>
          </p:cNvGrpSpPr>
          <p:nvPr/>
        </p:nvGrpSpPr>
        <p:grpSpPr>
          <a:xfrm>
            <a:off x="2769015" y="1947134"/>
            <a:ext cx="6653970" cy="4910866"/>
            <a:chOff x="2087552" y="1511891"/>
            <a:chExt cx="8113875" cy="5346109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B7FE92F7-CCC6-4FAC-A27D-D43A444B3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87552" y="1511891"/>
              <a:ext cx="3780000" cy="5346109"/>
            </a:xfrm>
            <a:prstGeom prst="rect">
              <a:avLst/>
            </a:prstGeom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19A5A50C-C816-4E79-BA14-0FE7FF0F8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1427" y="1511891"/>
              <a:ext cx="3780000" cy="53461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140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Realizace experimentu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539702"/>
          </a:xfrm>
        </p:spPr>
        <p:txBody>
          <a:bodyPr>
            <a:normAutofit/>
          </a:bodyPr>
          <a:lstStyle/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388BE0F-696E-4CB5-9265-2BF16409B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213" y="2052736"/>
            <a:ext cx="9185575" cy="48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81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Zpracování výsledků měření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539702"/>
          </a:xfrm>
        </p:spPr>
        <p:txBody>
          <a:bodyPr>
            <a:normAutofit/>
          </a:bodyPr>
          <a:lstStyle/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6AE81F5-8C88-48E8-9629-0DB5094E0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405" y="2675733"/>
            <a:ext cx="9829191" cy="349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70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Zpracování výsledků tabulkovým editorem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539702"/>
          </a:xfrm>
        </p:spPr>
        <p:txBody>
          <a:bodyPr>
            <a:normAutofit/>
          </a:bodyPr>
          <a:lstStyle/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A129F4A-64CF-41B1-8298-9D937D4A4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350" y="1856792"/>
            <a:ext cx="8713301" cy="490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43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Zpracování výsledků tabulkovým editorem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539702"/>
          </a:xfrm>
        </p:spPr>
        <p:txBody>
          <a:bodyPr>
            <a:normAutofit/>
          </a:bodyPr>
          <a:lstStyle/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77773210-21A8-4A48-A63E-1566547C1239}"/>
              </a:ext>
            </a:extLst>
          </p:cNvPr>
          <p:cNvGrpSpPr>
            <a:grpSpLocks noChangeAspect="1"/>
          </p:cNvGrpSpPr>
          <p:nvPr/>
        </p:nvGrpSpPr>
        <p:grpSpPr>
          <a:xfrm>
            <a:off x="2964314" y="1840651"/>
            <a:ext cx="6263373" cy="5017350"/>
            <a:chOff x="2136000" y="1483331"/>
            <a:chExt cx="7380000" cy="5107986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314ABC06-605E-4A78-A99D-8BFAAA057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6000" y="1483331"/>
              <a:ext cx="7380000" cy="2518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Zástupný symbol pro obsah 4">
              <a:extLst>
                <a:ext uri="{FF2B5EF4-FFF2-40B4-BE49-F238E27FC236}">
                  <a16:creationId xmlns:a16="http://schemas.microsoft.com/office/drawing/2014/main" id="{2E70F4DD-C6E3-4CDB-84EE-E22B2B546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6000" y="4253419"/>
              <a:ext cx="7380000" cy="233789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52591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Tvorba videa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539702"/>
          </a:xfrm>
        </p:spPr>
        <p:txBody>
          <a:bodyPr>
            <a:normAutofit/>
          </a:bodyPr>
          <a:lstStyle/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3FFB180-B3A8-4592-9A48-4D84448F7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356" y="2067823"/>
            <a:ext cx="8217289" cy="462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64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Prezentace komplexní úlohy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539702"/>
          </a:xfrm>
        </p:spPr>
        <p:txBody>
          <a:bodyPr>
            <a:normAutofit/>
          </a:bodyPr>
          <a:lstStyle/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81FC9EC-4D95-45DC-A147-665598FC1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46" y="2008319"/>
            <a:ext cx="11400508" cy="443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159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 úlohy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508637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CUN –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unfamiliar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and non-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routine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problémové úlohy, které nejsou ve vyučování běžné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komplexní, neznámé a nerutinní problémy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úlohy tohoto typu mají své postavení v mezinárodních výzkumech PISA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jejich řešení vede k rozvoji myšlení a ke kritickému usuzování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039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 v SOV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053187" cy="409972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Vzdělávání směřuje k tomu, aby absolventi byli schopni využívat integrovaně přírodovědné, matematické, technické a informatické poznatky při řešení běžných denních situací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i společenských a profesních problémů  a při rozhodování ve smyslu cílů udržitelného rozvoje.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472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 úlohy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707653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CUN úlohy by měly provázet výuku matematiky po celou dobu vzdělávání a měly by prolínat všemi tematickými okruhy.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Tyto úlohy jsou příležitostí pro aktivní činnosti a motivaci žáků i pro podporu a rozvoj talentovaných žáků.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Rozvíjí i schopnost žáků spolupracovat na řešení problémových úloh a situací z běžného života a využít je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v praxi svého oboru vzdělání.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742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Metodika řešení CUN úloh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422575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Zařazené úlohy by měly splňovat následující kritéria: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být v logické návaznosti s dosavadními poznatky žáků,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být přiměřené možnostem žáků,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mít problémový obsah,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mít povahu nového poznatku,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vyvolat u žáka chuť poznávat,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nemělo by se jednat o úlohu na pouhé procvičení látky.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5679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Metodika řešení CUN úloh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1850315"/>
            <a:ext cx="11199606" cy="489473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Žák: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porozumí a posoudí zadání úlohy,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odliší podstatné a nepodstatné informace,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doplní další potřebné informace z informačních zdrojů nebo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s pomocí vlastního experimentu,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zpracuje data vhodnou metodou,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převede informace do matematického formátu,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využívá známé matematické algoritmy v nových souvislostech.</a:t>
            </a:r>
          </a:p>
        </p:txBody>
      </p:sp>
    </p:spTree>
    <p:extLst>
      <p:ext uri="{BB962C8B-B14F-4D97-AF65-F5344CB8AC3E}">
        <p14:creationId xmlns:p14="http://schemas.microsoft.com/office/powerpoint/2010/main" val="2407314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Metodika řešení CUN úloh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1850315"/>
            <a:ext cx="11199606" cy="485170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Žák: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pracuje v týmu, využívá různé metody řešení problémů,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využívá účelně digitální technologie a vhodný software,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posoudí správnost řešení z hlediska matematického i věcného,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diskutuje podmínky a možnosti použité metody,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diskutuje různé další možnosti řešení a podmínky řešitelnosti ,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reaguje na připomínky a obhajuje své řešení.</a:t>
            </a:r>
          </a:p>
        </p:txBody>
      </p:sp>
    </p:spTree>
    <p:extLst>
      <p:ext uri="{BB962C8B-B14F-4D97-AF65-F5344CB8AC3E}">
        <p14:creationId xmlns:p14="http://schemas.microsoft.com/office/powerpoint/2010/main" val="2424072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Klasifikace CUN úloh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09972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tabLst>
                <a:tab pos="623888" algn="l"/>
              </a:tabLst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A)	komplexní úlohy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tabLst>
                <a:tab pos="623888" algn="l"/>
              </a:tabLst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B)	podle části úlohy, která je netypická a nutí žáka k aktivitě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tabLst>
                <a:tab pos="623888" algn="l"/>
              </a:tabLst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C)	podle tématu úlohy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660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Klasifikace CUN úloh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422575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tabLst>
                <a:tab pos="538163" algn="l"/>
              </a:tabLst>
            </a:pP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A)	komplexní úlohy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Úlohy propojující více oblastí matematického, všeobecného či odborného vzdělávání a běžného života.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196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Klasifikace CUN úloh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422575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tabLst>
                <a:tab pos="538163" algn="l"/>
              </a:tabLst>
            </a:pP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B)	podle části úlohy, která je netypická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Úlohy s neobvyklým zadáním (neúplné, předimenzované, vyžadující návrh a zpracování experimentu).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Úlohy řešené netradičními postupy (nové, méně známé či netradiční užití známých postupů).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Úlohy s neobvyklým řešením (více řešení, bez řešení, neřešitelné).</a:t>
            </a:r>
          </a:p>
        </p:txBody>
      </p:sp>
    </p:spTree>
    <p:extLst>
      <p:ext uri="{BB962C8B-B14F-4D97-AF65-F5344CB8AC3E}">
        <p14:creationId xmlns:p14="http://schemas.microsoft.com/office/powerpoint/2010/main" val="19650759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Klasifikace CUN úloh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422575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tabLst>
                <a:tab pos="538163" algn="l"/>
              </a:tabLst>
            </a:pP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C)	podle tématu úlohy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Neobvyklé úlohy z čisté matematiky. 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Neobvyklé úlohy se vztahem k běžnému životu a oboru vzdělání.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Matematické rekreace – úlohy, jejichž cílem je rozvíjet mentální schopnosti jedince při řešení jednoduše zadaných zajímavých problémů.</a:t>
            </a:r>
          </a:p>
        </p:txBody>
      </p:sp>
    </p:spTree>
    <p:extLst>
      <p:ext uri="{BB962C8B-B14F-4D97-AF65-F5344CB8AC3E}">
        <p14:creationId xmlns:p14="http://schemas.microsoft.com/office/powerpoint/2010/main" val="15870138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Hodnocení žáků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530152"/>
          </a:xfrm>
        </p:spPr>
        <p:txBody>
          <a:bodyPr>
            <a:normAutofit lnSpcReduction="10000"/>
          </a:bodyPr>
          <a:lstStyle/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žák se zpravidla nevyhne chybným úsudkům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důležitý je rozbor chyb a tvorba z nich vyplývajících závěrů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těžištěm hodnocení je proces hledání řešení a práce 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s chybou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je třeba preferovat proces řešení problému nad bezchybností 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je třeba hodnotit žákův přístup k řešení problému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je vhodné využívat formativní hodnocení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8506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CUN – komplexní úlohy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539702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Žáci organizují večírek. Vašim úkolem je objednat pizzy, jestliže víte, že máte k dispozici 2 000 Kč. Chcete za tyto peníze nakoupit co nejvíce pizz. Vyhledejte jídelní lístky místních pizzerií. Porovnejte  ceny  a navrhněte třídnímu pokladníkovi nejlevnější nabídku. Napište pokladníkovi zprávu, ve které svůj návrh odůvodníte.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3800" u="sng" dirty="0">
                <a:latin typeface="Arial" panose="020B0604020202020204" pitchFamily="34" charset="0"/>
                <a:cs typeface="Arial" panose="020B0604020202020204" pitchFamily="34" charset="0"/>
              </a:rPr>
              <a:t>Metodické poznámky k řešení: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Žáci zjistí potřebné informace a navrhnou svá řešení, která prezentují. Ostatní žáci připomínkují a hodnotí.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64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 v SOV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6622738" cy="4099727"/>
          </a:xfrm>
        </p:spPr>
        <p:txBody>
          <a:bodyPr>
            <a:normAutofit lnSpcReduction="10000"/>
          </a:bodyPr>
          <a:lstStyle/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DNES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– obvykle se jednotlivé oblasti vyučují odděleně jako samostatné předměty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STEM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– novodobý vzdělávací koncept, který využívá přirozené blízkosti těchto čtyř oborů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STEM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– klade důraz na blízkost     a propojení těchto předmětů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458AA8D-A6BA-490A-A1DF-6F49C09EE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988" y="1889759"/>
            <a:ext cx="4277269" cy="4282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2863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CUN – komplexní úlohy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539702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Chcete rozeslat dvacet krabiček s vánočním dárkem. Krabička má rozměry 10 cm x 10 cm x 20 cm a hmotnost krabičky je 300 g. Navrhněte zabalení krabiček (volba obalu) a jejich odeslání (volba poštovní služby). Najděte nejvhodnější řešení problému a zdůvodněte je.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3800" u="sng" dirty="0">
                <a:latin typeface="Arial" panose="020B0604020202020204" pitchFamily="34" charset="0"/>
                <a:cs typeface="Arial" panose="020B0604020202020204" pitchFamily="34" charset="0"/>
              </a:rPr>
              <a:t>Metodické poznámky k řešení: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Budeme řešit dva problémy. Jak zabalit dárky (do jakého papíru, jakých rozměrů, ceny a jak papír rozstříhat) a pak problém rozeslání dárků (jakého doručovatele zvolit a za kolik Kč).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093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CUN – komplexní úlohy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6"/>
            <a:ext cx="11199606" cy="4707653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6100" dirty="0">
                <a:latin typeface="Arial" panose="020B0604020202020204" pitchFamily="34" charset="0"/>
                <a:cs typeface="Arial" panose="020B0604020202020204" pitchFamily="34" charset="0"/>
              </a:rPr>
              <a:t>Do nádoby ve tvaru pravidelného čtyřbokého jehlanu s hranou podstavy i výškou 4 m napouštíme vodu.</a:t>
            </a:r>
          </a:p>
          <a:p>
            <a:pPr marL="538163" indent="-538163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cs-CZ" sz="6100" dirty="0">
                <a:latin typeface="Arial" panose="020B0604020202020204" pitchFamily="34" charset="0"/>
                <a:cs typeface="Arial" panose="020B0604020202020204" pitchFamily="34" charset="0"/>
              </a:rPr>
              <a:t>Vyneste do grafu závislost objemu vody V </a:t>
            </a:r>
            <a:r>
              <a:rPr lang="cs-CZ" sz="61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6100" dirty="0">
                <a:latin typeface="Arial" panose="020B0604020202020204" pitchFamily="34" charset="0"/>
                <a:cs typeface="Arial" panose="020B0604020202020204" pitchFamily="34" charset="0"/>
              </a:rPr>
              <a:t> nádobě na největší hloubce vody h. </a:t>
            </a:r>
          </a:p>
          <a:p>
            <a:pPr marL="538163" indent="-538163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cs-CZ" sz="6100" dirty="0">
                <a:latin typeface="Arial" panose="020B0604020202020204" pitchFamily="34" charset="0"/>
                <a:cs typeface="Arial" panose="020B0604020202020204" pitchFamily="34" charset="0"/>
              </a:rPr>
              <a:t>Vypočítejte, o kolik se zvětší objem, jestliže se hloubka vody zvětší o milimetr. Sestrojte graf závislosti těchto změn z na hloubce vody h. </a:t>
            </a:r>
          </a:p>
          <a:p>
            <a:pPr marL="538163" indent="-538163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cs-CZ" sz="6100" dirty="0">
                <a:latin typeface="Arial" panose="020B0604020202020204" pitchFamily="34" charset="0"/>
                <a:cs typeface="Arial" panose="020B0604020202020204" pitchFamily="34" charset="0"/>
              </a:rPr>
              <a:t>Z grafu změn z určete, o kolik se změní hodnota z, jestliže se změní hloubka h o metr.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4EEDBF6-9A5D-4D98-B3A9-4E00B9049EE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" r="2857"/>
          <a:stretch/>
        </p:blipFill>
        <p:spPr bwMode="auto">
          <a:xfrm>
            <a:off x="7815553" y="309025"/>
            <a:ext cx="2493314" cy="17433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51085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CUN – komplexní úlohy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539702"/>
          </a:xfrm>
        </p:spPr>
        <p:txBody>
          <a:bodyPr>
            <a:normAutofit/>
          </a:bodyPr>
          <a:lstStyle/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97887A9-412D-45BA-98B6-6F6481E0269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" r="2857"/>
          <a:stretch/>
        </p:blipFill>
        <p:spPr bwMode="auto">
          <a:xfrm>
            <a:off x="3472774" y="2155371"/>
            <a:ext cx="5246453" cy="43868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38327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CUN – komplexní úlohy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539702"/>
          </a:xfrm>
        </p:spPr>
        <p:txBody>
          <a:bodyPr>
            <a:normAutofit/>
          </a:bodyPr>
          <a:lstStyle/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4E6358-1426-4E93-8FCB-AD1762F4E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34" y="2594424"/>
            <a:ext cx="11788534" cy="206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880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CUN – komplexní úlohy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539702"/>
          </a:xfrm>
        </p:spPr>
        <p:txBody>
          <a:bodyPr>
            <a:normAutofit/>
          </a:bodyPr>
          <a:lstStyle/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AFBCC3A-D657-4C12-8B72-598328910DD7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209" y="2006284"/>
            <a:ext cx="6599583" cy="4742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20396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CUN – úlohy s neobvyklým zadáním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539702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900" b="1" dirty="0">
                <a:latin typeface="Arial" panose="020B0604020202020204" pitchFamily="34" charset="0"/>
                <a:cs typeface="Arial" panose="020B0604020202020204" pitchFamily="34" charset="0"/>
              </a:rPr>
              <a:t>neúplné zadání a zpracování experimentu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Chystáte se na dovolenou do zahraničí. Kolik peněz si budete muset vyměnit, chcete-li strávit 7 nocí: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538163" algn="l"/>
              </a:tabLst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a)	v Řecku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538163" algn="l"/>
              </a:tabLst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b)	v Bulharsku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tabLst>
                <a:tab pos="538163" algn="l"/>
              </a:tabLst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c)	ve Spojených státech amerických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2568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CUN – úlohy s neobvyklým zadáním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539702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3800" u="sng" dirty="0">
                <a:latin typeface="Arial" panose="020B0604020202020204" pitchFamily="34" charset="0"/>
                <a:cs typeface="Arial" panose="020B0604020202020204" pitchFamily="34" charset="0"/>
              </a:rPr>
              <a:t>Metodické poznámky k řešení: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3800" dirty="0">
                <a:latin typeface="Arial" panose="020B0604020202020204" pitchFamily="34" charset="0"/>
                <a:cs typeface="Arial" panose="020B0604020202020204" pitchFamily="34" charset="0"/>
              </a:rPr>
              <a:t>Žáci si musí zjistit, jaká měna platí v dané zemi, jaké jsou kurzy a jaké jsou finanční podmínky dané země a specifika. (Např.  v současnosti se bulharské leva v ČR shánějí obtížně – výhodnější je směnit eura a za ty na místě nakoupit místní měnu. USA vyžadují cestovní registraci nebo vízum, dostatečnou hotovost nebo finanční zajištění při vstupu do země a je třeba projít pohovorem s imigračním úředníkem při vstupu do země.) Musí si zjistit ceny poplatků, vstupů, pojištění, ubytování, dopravy a potravin.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1096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CUN – úlohy s neobvyklým zadáním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539702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900" b="1" dirty="0">
                <a:latin typeface="Arial" panose="020B0604020202020204" pitchFamily="34" charset="0"/>
                <a:cs typeface="Arial" panose="020B0604020202020204" pitchFamily="34" charset="0"/>
              </a:rPr>
              <a:t>předimenzované zadání</a:t>
            </a:r>
          </a:p>
          <a:p>
            <a:pPr algn="just">
              <a:lnSpc>
                <a:spcPct val="10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Pekař má upéct na druhý den ráno chleba ze 100 kg mouky rohlíky z 50 kg a koláče z 20 kg mouky.  Na skladě má 150 kg hladké mouky, 200 kg polohrubé mouky, 50 vajec a 5 kg másla. Kolik mouky, vajec a kolik másla musí dokoupit a o kolik korun se změní náklady na toto pečivo, jestliže každé vejce zdražilo o 1 Kč a máslo zlevnilo ze 160 Kč/kg na 140 Kč/kg. Poměry základních surovin popisuje následující tabulka.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2753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CUN – úlohy s neobvyklým zadáním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539702"/>
          </a:xfrm>
        </p:spPr>
        <p:txBody>
          <a:bodyPr>
            <a:normAutofit/>
          </a:bodyPr>
          <a:lstStyle/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22DC596-D31B-4326-B3D1-B37318E2C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55" y="2246240"/>
            <a:ext cx="9672690" cy="411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622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CUN – úlohy s neobvyklým zadáním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1807284"/>
            <a:ext cx="11199606" cy="5050715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5300" u="sng" dirty="0">
                <a:latin typeface="Arial" panose="020B0604020202020204" pitchFamily="34" charset="0"/>
                <a:cs typeface="Arial" panose="020B0604020202020204" pitchFamily="34" charset="0"/>
              </a:rPr>
              <a:t>Metodické poznámky k řešení: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5300" dirty="0">
                <a:latin typeface="Arial" panose="020B0604020202020204" pitchFamily="34" charset="0"/>
                <a:cs typeface="Arial" panose="020B0604020202020204" pitchFamily="34" charset="0"/>
              </a:rPr>
              <a:t>Žáci musí vyhledat vhodné údaje v tabulce. Musí určit, kolik kterých surovin potřebují a kolik jim chybí.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5300" dirty="0">
                <a:latin typeface="Arial" panose="020B0604020202020204" pitchFamily="34" charset="0"/>
                <a:cs typeface="Arial" panose="020B0604020202020204" pitchFamily="34" charset="0"/>
              </a:rPr>
              <a:t>Na chleba ze 100 kg mouky vejce a máslo nepotřebuje. Na rohlíky z 50 kg mouky potřebuje 6 kg másla a 100 vajec. Na koláče z 20 kg mouky potřebuje 14 kg hladké a 6 kg polohrubé mouky, 3,6 kg másla a 80 vajec. Celkem musí přikoupit 14 kg hladké mouky, 4,6 kg másla a 130 vajec.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5300" dirty="0">
                <a:latin typeface="Arial" panose="020B0604020202020204" pitchFamily="34" charset="0"/>
                <a:cs typeface="Arial" panose="020B0604020202020204" pitchFamily="34" charset="0"/>
              </a:rPr>
              <a:t>Tedy náklady na vejce vzrostou o 130 Kč a náklady na máslo klesnou o 92 Kč, tedy celkem náklady vzrostou o 38 Kč. 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814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 v SOV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053187" cy="4099727"/>
          </a:xfrm>
        </p:spPr>
        <p:txBody>
          <a:bodyPr>
            <a:normAutofit/>
          </a:bodyPr>
          <a:lstStyle/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AF85569-C440-4D2E-B2FF-317B556CA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859" y="1826417"/>
            <a:ext cx="4822283" cy="486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819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CUN – úlohy se vztahem k běžnému životu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539702"/>
          </a:xfrm>
        </p:spPr>
        <p:txBody>
          <a:bodyPr>
            <a:normAutofit/>
          </a:bodyPr>
          <a:lstStyle/>
          <a:p>
            <a:pPr marL="457200" indent="-457200" algn="just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900" b="1" dirty="0">
                <a:latin typeface="Arial" panose="020B0604020202020204" pitchFamily="34" charset="0"/>
                <a:cs typeface="Arial" panose="020B0604020202020204" pitchFamily="34" charset="0"/>
              </a:rPr>
              <a:t>Najdi chybu ve výpočtu a vysvětli ji: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87D4A01-4985-486C-A2D8-098BC2E71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206" y="3157538"/>
            <a:ext cx="3661588" cy="138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68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CUN – neobvyklé úlohy z čisté matematiky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041" y="2150347"/>
            <a:ext cx="11199606" cy="4539702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Z lepenky trojúhelníkového tvaru máme vyříznout největší možný pravoúhelník, jehož strany mají být rovnoběžné s danou základnou a výškou trojúhelníku.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5610C1A-FF40-4FE1-A67B-90298F03D298}"/>
              </a:ext>
            </a:extLst>
          </p:cNvPr>
          <p:cNvPicPr/>
          <p:nvPr/>
        </p:nvPicPr>
        <p:blipFill rotWithShape="1">
          <a:blip r:embed="rId2"/>
          <a:srcRect l="8188" r="7447" b="10504"/>
          <a:stretch/>
        </p:blipFill>
        <p:spPr bwMode="auto">
          <a:xfrm>
            <a:off x="4874150" y="3568168"/>
            <a:ext cx="2443701" cy="2862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21249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CUN – neobvyklé úlohy z čisté matematiky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041" y="2150347"/>
            <a:ext cx="11199606" cy="4539702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900" u="sng" dirty="0">
                <a:latin typeface="Arial" panose="020B0604020202020204" pitchFamily="34" charset="0"/>
                <a:cs typeface="Arial" panose="020B0604020202020204" pitchFamily="34" charset="0"/>
              </a:rPr>
              <a:t>Metodické poznámky k řešení: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Dejme tomu, že trojúhelník ABC je daný a obdélník PONM je ten pravoúhelník, který má po vyříznutí zůstat. Z podobnosti trojúhelníků ABC a MNC lze odvodit, že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940914D-E4ED-46B1-A05A-B3647FCBF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189" y="4525853"/>
            <a:ext cx="5817623" cy="129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777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CUN – matematické rekreace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041" y="2150347"/>
            <a:ext cx="11199606" cy="4539702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Na obrázku je devět stejných čtverců sestavených z 24 sirek.  Odebráním čtyř sirek získejte: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5 prázdných čtverců</a:t>
            </a:r>
          </a:p>
          <a:p>
            <a:pPr marL="514350" indent="-514350" algn="just">
              <a:buFont typeface="+mj-lt"/>
              <a:buAutoNum type="alphaLcParenR"/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6 prázdných čtverců</a:t>
            </a:r>
          </a:p>
          <a:p>
            <a:pPr marL="514350" indent="-514350" algn="just">
              <a:spcBef>
                <a:spcPts val="1200"/>
              </a:spcBef>
              <a:spcAft>
                <a:spcPts val="1200"/>
              </a:spcAft>
              <a:buFont typeface="+mj-lt"/>
              <a:buAutoNum type="alphaLcParenR"/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7 prázdných čtverců</a:t>
            </a:r>
          </a:p>
          <a:p>
            <a:pPr algn="just">
              <a:lnSpc>
                <a:spcPct val="100000"/>
              </a:lnSpc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Žádná sirka nesmí být zbytečná, tedy všechny sirky musí být součástí nějakého čtverce.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E1AA13D-5814-46C2-AA20-2964190AAE5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465807" y="2842796"/>
            <a:ext cx="2200291" cy="2055264"/>
            <a:chOff x="-1" y="0"/>
            <a:chExt cx="28005" cy="27051"/>
          </a:xfrm>
        </p:grpSpPr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923FE7C8-4815-4630-89C7-9BD3F24E01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9" y="285"/>
              <a:ext cx="6763" cy="858"/>
              <a:chOff x="0" y="0"/>
              <a:chExt cx="6762" cy="857"/>
            </a:xfrm>
          </p:grpSpPr>
          <p:sp>
            <p:nvSpPr>
              <p:cNvPr id="77" name="Obdélník 76">
                <a:extLst>
                  <a:ext uri="{FF2B5EF4-FFF2-40B4-BE49-F238E27FC236}">
                    <a16:creationId xmlns:a16="http://schemas.microsoft.com/office/drawing/2014/main" id="{DC667F46-767F-4A4C-975E-761C1D3B21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"/>
                <a:ext cx="6762" cy="572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sp>
            <p:nvSpPr>
              <p:cNvPr id="78" name="Zaoblený obdélník 152">
                <a:extLst>
                  <a:ext uri="{FF2B5EF4-FFF2-40B4-BE49-F238E27FC236}">
                    <a16:creationId xmlns:a16="http://schemas.microsoft.com/office/drawing/2014/main" id="{664EC851-3DBC-4664-8279-0A17C7C43B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0"/>
                <a:ext cx="1143" cy="85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</p:grpSp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id="{EDF494E0-DE18-4F6A-B39C-7AC6B59030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3" y="0"/>
              <a:ext cx="6763" cy="857"/>
              <a:chOff x="0" y="0"/>
              <a:chExt cx="6762" cy="857"/>
            </a:xfrm>
          </p:grpSpPr>
          <p:sp>
            <p:nvSpPr>
              <p:cNvPr id="75" name="Obdélník 74">
                <a:extLst>
                  <a:ext uri="{FF2B5EF4-FFF2-40B4-BE49-F238E27FC236}">
                    <a16:creationId xmlns:a16="http://schemas.microsoft.com/office/drawing/2014/main" id="{27F946BD-153A-46F5-B7C1-08A1F673E0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"/>
                <a:ext cx="6762" cy="572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sp>
            <p:nvSpPr>
              <p:cNvPr id="76" name="Zaoblený obdélník 155">
                <a:extLst>
                  <a:ext uri="{FF2B5EF4-FFF2-40B4-BE49-F238E27FC236}">
                    <a16:creationId xmlns:a16="http://schemas.microsoft.com/office/drawing/2014/main" id="{C5C9CAF0-0840-478B-B015-42DD3E522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0"/>
                <a:ext cx="1143" cy="85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</p:grpSp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86FA0659-D1DC-4250-AED2-F9EB631028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16" y="285"/>
              <a:ext cx="6763" cy="858"/>
              <a:chOff x="0" y="0"/>
              <a:chExt cx="6762" cy="857"/>
            </a:xfrm>
          </p:grpSpPr>
          <p:sp>
            <p:nvSpPr>
              <p:cNvPr id="73" name="Obdélník 72">
                <a:extLst>
                  <a:ext uri="{FF2B5EF4-FFF2-40B4-BE49-F238E27FC236}">
                    <a16:creationId xmlns:a16="http://schemas.microsoft.com/office/drawing/2014/main" id="{7B6DE5DE-E6BA-434B-8088-84F4396D1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"/>
                <a:ext cx="6762" cy="572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sp>
            <p:nvSpPr>
              <p:cNvPr id="74" name="Zaoblený obdélník 158">
                <a:extLst>
                  <a:ext uri="{FF2B5EF4-FFF2-40B4-BE49-F238E27FC236}">
                    <a16:creationId xmlns:a16="http://schemas.microsoft.com/office/drawing/2014/main" id="{E9AE18FB-8BBC-48A6-9599-09E88B6646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0"/>
                <a:ext cx="1143" cy="85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</p:grpSp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6B926829-5E7C-4504-8B87-40EA1D26AF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9" y="9144"/>
              <a:ext cx="6763" cy="857"/>
              <a:chOff x="0" y="0"/>
              <a:chExt cx="6762" cy="857"/>
            </a:xfrm>
          </p:grpSpPr>
          <p:sp>
            <p:nvSpPr>
              <p:cNvPr id="71" name="Obdélník 70">
                <a:extLst>
                  <a:ext uri="{FF2B5EF4-FFF2-40B4-BE49-F238E27FC236}">
                    <a16:creationId xmlns:a16="http://schemas.microsoft.com/office/drawing/2014/main" id="{B78FCD78-7C6F-4964-A628-B81E5FC81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"/>
                <a:ext cx="6762" cy="572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sp>
            <p:nvSpPr>
              <p:cNvPr id="72" name="Zaoblený obdélník 161">
                <a:extLst>
                  <a:ext uri="{FF2B5EF4-FFF2-40B4-BE49-F238E27FC236}">
                    <a16:creationId xmlns:a16="http://schemas.microsoft.com/office/drawing/2014/main" id="{D9C16293-1239-4D79-8DB2-DE0396686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0"/>
                <a:ext cx="1143" cy="85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</p:grpSp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75F72FE7-07B0-48B6-A99B-AA8D519921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63" y="8763"/>
              <a:ext cx="6763" cy="857"/>
              <a:chOff x="0" y="0"/>
              <a:chExt cx="6762" cy="857"/>
            </a:xfrm>
          </p:grpSpPr>
          <p:sp>
            <p:nvSpPr>
              <p:cNvPr id="69" name="Obdélník 68">
                <a:extLst>
                  <a:ext uri="{FF2B5EF4-FFF2-40B4-BE49-F238E27FC236}">
                    <a16:creationId xmlns:a16="http://schemas.microsoft.com/office/drawing/2014/main" id="{B10D0CCB-F497-4B23-A2B6-7BDC877407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"/>
                <a:ext cx="6762" cy="572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sp>
            <p:nvSpPr>
              <p:cNvPr id="70" name="Zaoblený obdélník 164">
                <a:extLst>
                  <a:ext uri="{FF2B5EF4-FFF2-40B4-BE49-F238E27FC236}">
                    <a16:creationId xmlns:a16="http://schemas.microsoft.com/office/drawing/2014/main" id="{25D116E8-4479-4A29-85B6-97EF610AE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0"/>
                <a:ext cx="1143" cy="85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</p:grpSp>
        <p:grpSp>
          <p:nvGrpSpPr>
            <p:cNvPr id="12" name="Skupina 11">
              <a:extLst>
                <a:ext uri="{FF2B5EF4-FFF2-40B4-BE49-F238E27FC236}">
                  <a16:creationId xmlns:a16="http://schemas.microsoft.com/office/drawing/2014/main" id="{9C1D45F4-7E3C-4684-B5D9-1A112FCFD857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-2954" y="5049"/>
              <a:ext cx="6763" cy="857"/>
              <a:chOff x="0" y="0"/>
              <a:chExt cx="6762" cy="857"/>
            </a:xfrm>
          </p:grpSpPr>
          <p:sp>
            <p:nvSpPr>
              <p:cNvPr id="67" name="Obdélník 66">
                <a:extLst>
                  <a:ext uri="{FF2B5EF4-FFF2-40B4-BE49-F238E27FC236}">
                    <a16:creationId xmlns:a16="http://schemas.microsoft.com/office/drawing/2014/main" id="{40599256-72B4-47F5-8DE1-956EBD9B7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"/>
                <a:ext cx="6762" cy="572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sp>
            <p:nvSpPr>
              <p:cNvPr id="68" name="Zaoblený obdélník 167">
                <a:extLst>
                  <a:ext uri="{FF2B5EF4-FFF2-40B4-BE49-F238E27FC236}">
                    <a16:creationId xmlns:a16="http://schemas.microsoft.com/office/drawing/2014/main" id="{B75518E4-5B29-4DAC-B17C-C0093242F7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0"/>
                <a:ext cx="1143" cy="85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88923A84-A893-4F84-B710-4091F1519A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16" y="8763"/>
              <a:ext cx="6763" cy="857"/>
              <a:chOff x="0" y="0"/>
              <a:chExt cx="6762" cy="857"/>
            </a:xfrm>
          </p:grpSpPr>
          <p:sp>
            <p:nvSpPr>
              <p:cNvPr id="65" name="Obdélník 64">
                <a:extLst>
                  <a:ext uri="{FF2B5EF4-FFF2-40B4-BE49-F238E27FC236}">
                    <a16:creationId xmlns:a16="http://schemas.microsoft.com/office/drawing/2014/main" id="{7291F430-273E-4D84-9235-BCF39D0AEE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"/>
                <a:ext cx="6762" cy="572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sp>
            <p:nvSpPr>
              <p:cNvPr id="66" name="Zaoblený obdélník 170">
                <a:extLst>
                  <a:ext uri="{FF2B5EF4-FFF2-40B4-BE49-F238E27FC236}">
                    <a16:creationId xmlns:a16="http://schemas.microsoft.com/office/drawing/2014/main" id="{EC01B9A9-E1C8-45D8-9EC5-EBD056003A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0"/>
                <a:ext cx="1143" cy="85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</p:grpSp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4D75AFCF-F17A-4073-9061-1D4B58879B6D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5906" y="4954"/>
              <a:ext cx="6763" cy="857"/>
              <a:chOff x="0" y="0"/>
              <a:chExt cx="6762" cy="857"/>
            </a:xfrm>
          </p:grpSpPr>
          <p:sp>
            <p:nvSpPr>
              <p:cNvPr id="63" name="Obdélník 62">
                <a:extLst>
                  <a:ext uri="{FF2B5EF4-FFF2-40B4-BE49-F238E27FC236}">
                    <a16:creationId xmlns:a16="http://schemas.microsoft.com/office/drawing/2014/main" id="{5BF1A7B0-6225-4145-AA79-339077356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"/>
                <a:ext cx="6762" cy="572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sp>
            <p:nvSpPr>
              <p:cNvPr id="64" name="Zaoblený obdélník 173">
                <a:extLst>
                  <a:ext uri="{FF2B5EF4-FFF2-40B4-BE49-F238E27FC236}">
                    <a16:creationId xmlns:a16="http://schemas.microsoft.com/office/drawing/2014/main" id="{4795CD03-3072-4ECC-B320-4B696B47C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0"/>
                <a:ext cx="1143" cy="85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</p:grpSp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99BD92A0-B71A-4642-939E-DFE71D2CD319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15239" y="4954"/>
              <a:ext cx="6763" cy="858"/>
              <a:chOff x="0" y="0"/>
              <a:chExt cx="6762" cy="857"/>
            </a:xfrm>
          </p:grpSpPr>
          <p:sp>
            <p:nvSpPr>
              <p:cNvPr id="61" name="Obdélník 60">
                <a:extLst>
                  <a:ext uri="{FF2B5EF4-FFF2-40B4-BE49-F238E27FC236}">
                    <a16:creationId xmlns:a16="http://schemas.microsoft.com/office/drawing/2014/main" id="{11E77F37-48DB-4300-AAC2-2BA99FDEE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"/>
                <a:ext cx="6762" cy="572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sp>
            <p:nvSpPr>
              <p:cNvPr id="62" name="Zaoblený obdélník 176">
                <a:extLst>
                  <a:ext uri="{FF2B5EF4-FFF2-40B4-BE49-F238E27FC236}">
                    <a16:creationId xmlns:a16="http://schemas.microsoft.com/office/drawing/2014/main" id="{4D9812DF-5D81-4592-B669-DAE960F73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0"/>
                <a:ext cx="1143" cy="85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</p:grpSp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52DAF931-12A6-4219-AF91-F41BB00FCA06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24002" y="4954"/>
              <a:ext cx="6763" cy="858"/>
              <a:chOff x="0" y="0"/>
              <a:chExt cx="6762" cy="857"/>
            </a:xfrm>
          </p:grpSpPr>
          <p:sp>
            <p:nvSpPr>
              <p:cNvPr id="59" name="Obdélník 58">
                <a:extLst>
                  <a:ext uri="{FF2B5EF4-FFF2-40B4-BE49-F238E27FC236}">
                    <a16:creationId xmlns:a16="http://schemas.microsoft.com/office/drawing/2014/main" id="{7005FB6F-96F9-41C5-A283-434B843C4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"/>
                <a:ext cx="6762" cy="572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sp>
            <p:nvSpPr>
              <p:cNvPr id="60" name="Zaoblený obdélník 179">
                <a:extLst>
                  <a:ext uri="{FF2B5EF4-FFF2-40B4-BE49-F238E27FC236}">
                    <a16:creationId xmlns:a16="http://schemas.microsoft.com/office/drawing/2014/main" id="{9339F340-C595-4930-8DE3-DF33CF7BEF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0"/>
                <a:ext cx="1143" cy="85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</p:grpSp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83401E48-AB2D-4C08-8AF9-F03F3120C8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00" y="17621"/>
              <a:ext cx="6763" cy="857"/>
              <a:chOff x="0" y="0"/>
              <a:chExt cx="6762" cy="857"/>
            </a:xfrm>
          </p:grpSpPr>
          <p:sp>
            <p:nvSpPr>
              <p:cNvPr id="57" name="Obdélník 56">
                <a:extLst>
                  <a:ext uri="{FF2B5EF4-FFF2-40B4-BE49-F238E27FC236}">
                    <a16:creationId xmlns:a16="http://schemas.microsoft.com/office/drawing/2014/main" id="{B4015A39-17FB-45EE-8685-89C83C439F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"/>
                <a:ext cx="6762" cy="572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sp>
            <p:nvSpPr>
              <p:cNvPr id="58" name="Zaoblený obdélník 182">
                <a:extLst>
                  <a:ext uri="{FF2B5EF4-FFF2-40B4-BE49-F238E27FC236}">
                    <a16:creationId xmlns:a16="http://schemas.microsoft.com/office/drawing/2014/main" id="{BE8D0C57-C163-4B7B-9324-9794DDD93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0"/>
                <a:ext cx="1143" cy="85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</p:grpSp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8CCEC54F-0B82-4C71-A178-87BA030BA9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53" y="17240"/>
              <a:ext cx="6763" cy="857"/>
              <a:chOff x="0" y="0"/>
              <a:chExt cx="6762" cy="857"/>
            </a:xfrm>
          </p:grpSpPr>
          <p:sp>
            <p:nvSpPr>
              <p:cNvPr id="55" name="Obdélník 54">
                <a:extLst>
                  <a:ext uri="{FF2B5EF4-FFF2-40B4-BE49-F238E27FC236}">
                    <a16:creationId xmlns:a16="http://schemas.microsoft.com/office/drawing/2014/main" id="{118E9F8C-B2BB-4EFB-BEDB-240AA7587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"/>
                <a:ext cx="6762" cy="572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sp>
            <p:nvSpPr>
              <p:cNvPr id="56" name="Zaoblený obdélník 185">
                <a:extLst>
                  <a:ext uri="{FF2B5EF4-FFF2-40B4-BE49-F238E27FC236}">
                    <a16:creationId xmlns:a16="http://schemas.microsoft.com/office/drawing/2014/main" id="{2F80DFAE-F151-49B2-9A08-38E3FED602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0"/>
                <a:ext cx="1143" cy="85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</p:grpSp>
        <p:grpSp>
          <p:nvGrpSpPr>
            <p:cNvPr id="19" name="Skupina 18">
              <a:extLst>
                <a:ext uri="{FF2B5EF4-FFF2-40B4-BE49-F238E27FC236}">
                  <a16:creationId xmlns:a16="http://schemas.microsoft.com/office/drawing/2014/main" id="{72B02F14-B1C8-4C87-9B1E-88F11C0DC049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-2764" y="13526"/>
              <a:ext cx="6763" cy="857"/>
              <a:chOff x="0" y="0"/>
              <a:chExt cx="6762" cy="857"/>
            </a:xfrm>
          </p:grpSpPr>
          <p:sp>
            <p:nvSpPr>
              <p:cNvPr id="53" name="Obdélník 52">
                <a:extLst>
                  <a:ext uri="{FF2B5EF4-FFF2-40B4-BE49-F238E27FC236}">
                    <a16:creationId xmlns:a16="http://schemas.microsoft.com/office/drawing/2014/main" id="{F46820F4-9741-4764-BD62-1AB319A11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"/>
                <a:ext cx="6762" cy="572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sp>
            <p:nvSpPr>
              <p:cNvPr id="54" name="Zaoblený obdélník 188">
                <a:extLst>
                  <a:ext uri="{FF2B5EF4-FFF2-40B4-BE49-F238E27FC236}">
                    <a16:creationId xmlns:a16="http://schemas.microsoft.com/office/drawing/2014/main" id="{69442DE2-3DE3-4BA7-BA65-A1292CECBB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0"/>
                <a:ext cx="1143" cy="85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</p:grp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35BA0519-C50D-44F7-9D03-6A75F72BE0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907" y="17240"/>
              <a:ext cx="6763" cy="857"/>
              <a:chOff x="0" y="0"/>
              <a:chExt cx="6762" cy="857"/>
            </a:xfrm>
          </p:grpSpPr>
          <p:sp>
            <p:nvSpPr>
              <p:cNvPr id="51" name="Obdélník 50">
                <a:extLst>
                  <a:ext uri="{FF2B5EF4-FFF2-40B4-BE49-F238E27FC236}">
                    <a16:creationId xmlns:a16="http://schemas.microsoft.com/office/drawing/2014/main" id="{F093A4C0-53DC-4384-8218-C18E443A71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"/>
                <a:ext cx="6762" cy="572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sp>
            <p:nvSpPr>
              <p:cNvPr id="52" name="Zaoblený obdélník 191">
                <a:extLst>
                  <a:ext uri="{FF2B5EF4-FFF2-40B4-BE49-F238E27FC236}">
                    <a16:creationId xmlns:a16="http://schemas.microsoft.com/office/drawing/2014/main" id="{CCB52794-4F8B-4A50-A431-D347D41DEA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0"/>
                <a:ext cx="1143" cy="85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</p:grpSp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C202C160-D4A5-4A33-818D-B5C23F387CFA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6095" y="13431"/>
              <a:ext cx="6763" cy="858"/>
              <a:chOff x="0" y="0"/>
              <a:chExt cx="6762" cy="857"/>
            </a:xfrm>
          </p:grpSpPr>
          <p:sp>
            <p:nvSpPr>
              <p:cNvPr id="49" name="Obdélník 48">
                <a:extLst>
                  <a:ext uri="{FF2B5EF4-FFF2-40B4-BE49-F238E27FC236}">
                    <a16:creationId xmlns:a16="http://schemas.microsoft.com/office/drawing/2014/main" id="{156006FB-FDEB-4CF5-832D-57F3BF3F1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"/>
                <a:ext cx="6762" cy="572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sp>
            <p:nvSpPr>
              <p:cNvPr id="50" name="Zaoblený obdélník 194">
                <a:extLst>
                  <a:ext uri="{FF2B5EF4-FFF2-40B4-BE49-F238E27FC236}">
                    <a16:creationId xmlns:a16="http://schemas.microsoft.com/office/drawing/2014/main" id="{9593F18C-FE14-4708-8031-70C8A8D12B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0"/>
                <a:ext cx="1143" cy="85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</p:grpSp>
        <p:grpSp>
          <p:nvGrpSpPr>
            <p:cNvPr id="22" name="Skupina 21">
              <a:extLst>
                <a:ext uri="{FF2B5EF4-FFF2-40B4-BE49-F238E27FC236}">
                  <a16:creationId xmlns:a16="http://schemas.microsoft.com/office/drawing/2014/main" id="{569C2432-5DDB-439E-B976-8043663EBDA4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15431" y="13431"/>
              <a:ext cx="6763" cy="857"/>
              <a:chOff x="0" y="0"/>
              <a:chExt cx="6762" cy="857"/>
            </a:xfrm>
          </p:grpSpPr>
          <p:sp>
            <p:nvSpPr>
              <p:cNvPr id="47" name="Obdélník 46">
                <a:extLst>
                  <a:ext uri="{FF2B5EF4-FFF2-40B4-BE49-F238E27FC236}">
                    <a16:creationId xmlns:a16="http://schemas.microsoft.com/office/drawing/2014/main" id="{B327467C-3B1A-4973-B744-A9BC6F9EA6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"/>
                <a:ext cx="6762" cy="572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sp>
            <p:nvSpPr>
              <p:cNvPr id="48" name="Zaoblený obdélník 197">
                <a:extLst>
                  <a:ext uri="{FF2B5EF4-FFF2-40B4-BE49-F238E27FC236}">
                    <a16:creationId xmlns:a16="http://schemas.microsoft.com/office/drawing/2014/main" id="{CDDAAA10-3933-474F-B5C0-2985E39E3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0"/>
                <a:ext cx="1143" cy="85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</p:grp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D454426D-3620-4E5E-9F2D-52ADC3B38C40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24194" y="13431"/>
              <a:ext cx="6763" cy="857"/>
              <a:chOff x="0" y="0"/>
              <a:chExt cx="6762" cy="857"/>
            </a:xfrm>
          </p:grpSpPr>
          <p:sp>
            <p:nvSpPr>
              <p:cNvPr id="45" name="Obdélník 44">
                <a:extLst>
                  <a:ext uri="{FF2B5EF4-FFF2-40B4-BE49-F238E27FC236}">
                    <a16:creationId xmlns:a16="http://schemas.microsoft.com/office/drawing/2014/main" id="{83D48C6A-E63B-4298-A48C-1840C8E08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"/>
                <a:ext cx="6762" cy="572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sp>
            <p:nvSpPr>
              <p:cNvPr id="46" name="Zaoblený obdélník 200">
                <a:extLst>
                  <a:ext uri="{FF2B5EF4-FFF2-40B4-BE49-F238E27FC236}">
                    <a16:creationId xmlns:a16="http://schemas.microsoft.com/office/drawing/2014/main" id="{7E3615C9-11EA-4727-B57B-9C3A558B81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0"/>
                <a:ext cx="1143" cy="85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</p:grp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430A8E0C-2D70-40F0-B9D8-E6675B427C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" y="26193"/>
              <a:ext cx="6763" cy="858"/>
              <a:chOff x="0" y="0"/>
              <a:chExt cx="6762" cy="857"/>
            </a:xfrm>
          </p:grpSpPr>
          <p:sp>
            <p:nvSpPr>
              <p:cNvPr id="43" name="Obdélník 42">
                <a:extLst>
                  <a:ext uri="{FF2B5EF4-FFF2-40B4-BE49-F238E27FC236}">
                    <a16:creationId xmlns:a16="http://schemas.microsoft.com/office/drawing/2014/main" id="{6D341B8D-B870-4AAE-9309-E7A93A34D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"/>
                <a:ext cx="6762" cy="572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sp>
            <p:nvSpPr>
              <p:cNvPr id="44" name="Zaoblený obdélník 203">
                <a:extLst>
                  <a:ext uri="{FF2B5EF4-FFF2-40B4-BE49-F238E27FC236}">
                    <a16:creationId xmlns:a16="http://schemas.microsoft.com/office/drawing/2014/main" id="{9FACB1F8-A3CE-47BB-9321-61DC41DE2A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0"/>
                <a:ext cx="1143" cy="85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</p:grpSp>
        <p:grpSp>
          <p:nvGrpSpPr>
            <p:cNvPr id="25" name="Skupina 24">
              <a:extLst>
                <a:ext uri="{FF2B5EF4-FFF2-40B4-BE49-F238E27FC236}">
                  <a16:creationId xmlns:a16="http://schemas.microsoft.com/office/drawing/2014/main" id="{88EB0519-5BF2-4D46-89FF-DF49B65508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49" y="25812"/>
              <a:ext cx="6762" cy="858"/>
              <a:chOff x="0" y="0"/>
              <a:chExt cx="6762" cy="857"/>
            </a:xfrm>
          </p:grpSpPr>
          <p:sp>
            <p:nvSpPr>
              <p:cNvPr id="41" name="Obdélník 40">
                <a:extLst>
                  <a:ext uri="{FF2B5EF4-FFF2-40B4-BE49-F238E27FC236}">
                    <a16:creationId xmlns:a16="http://schemas.microsoft.com/office/drawing/2014/main" id="{C81EAB83-9E52-4A8B-B952-0AF182BD03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"/>
                <a:ext cx="6762" cy="572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sp>
            <p:nvSpPr>
              <p:cNvPr id="42" name="Zaoblený obdélník 206">
                <a:extLst>
                  <a:ext uri="{FF2B5EF4-FFF2-40B4-BE49-F238E27FC236}">
                    <a16:creationId xmlns:a16="http://schemas.microsoft.com/office/drawing/2014/main" id="{6BC253E0-7CD6-4640-8E43-3B66E13B2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0"/>
                <a:ext cx="1143" cy="85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</p:grpSp>
        <p:grpSp>
          <p:nvGrpSpPr>
            <p:cNvPr id="26" name="Skupina 25">
              <a:extLst>
                <a:ext uri="{FF2B5EF4-FFF2-40B4-BE49-F238E27FC236}">
                  <a16:creationId xmlns:a16="http://schemas.microsoft.com/office/drawing/2014/main" id="{4A723654-3A00-44A6-B9C7-2653964C5F89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-2668" y="22099"/>
              <a:ext cx="6763" cy="858"/>
              <a:chOff x="0" y="0"/>
              <a:chExt cx="6762" cy="857"/>
            </a:xfrm>
          </p:grpSpPr>
          <p:sp>
            <p:nvSpPr>
              <p:cNvPr id="39" name="Obdélník 38">
                <a:extLst>
                  <a:ext uri="{FF2B5EF4-FFF2-40B4-BE49-F238E27FC236}">
                    <a16:creationId xmlns:a16="http://schemas.microsoft.com/office/drawing/2014/main" id="{3168E413-83CF-403C-9264-636CF8AC75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"/>
                <a:ext cx="6762" cy="572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sp>
            <p:nvSpPr>
              <p:cNvPr id="40" name="Zaoblený obdélník 209">
                <a:extLst>
                  <a:ext uri="{FF2B5EF4-FFF2-40B4-BE49-F238E27FC236}">
                    <a16:creationId xmlns:a16="http://schemas.microsoft.com/office/drawing/2014/main" id="{384A514A-861B-4A4D-A9E7-5C22B5520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0"/>
                <a:ext cx="1143" cy="85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</p:grpSp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77F9C8C3-256F-4CB7-B8A0-3BD3167C92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16" y="25812"/>
              <a:ext cx="6763" cy="858"/>
              <a:chOff x="0" y="0"/>
              <a:chExt cx="6762" cy="857"/>
            </a:xfrm>
          </p:grpSpPr>
          <p:sp>
            <p:nvSpPr>
              <p:cNvPr id="37" name="Obdélník 36">
                <a:extLst>
                  <a:ext uri="{FF2B5EF4-FFF2-40B4-BE49-F238E27FC236}">
                    <a16:creationId xmlns:a16="http://schemas.microsoft.com/office/drawing/2014/main" id="{DF90ED6A-2B9E-4A75-AF01-F9E82421EA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"/>
                <a:ext cx="6762" cy="572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sp>
            <p:nvSpPr>
              <p:cNvPr id="38" name="Zaoblený obdélník 212">
                <a:extLst>
                  <a:ext uri="{FF2B5EF4-FFF2-40B4-BE49-F238E27FC236}">
                    <a16:creationId xmlns:a16="http://schemas.microsoft.com/office/drawing/2014/main" id="{D7E3A16C-AEAB-4747-A605-5B8C58A9E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0"/>
                <a:ext cx="1143" cy="85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</p:grpSp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81A1010F-C66D-4089-A804-CFA0FF28DFF7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6193" y="22003"/>
              <a:ext cx="6762" cy="857"/>
              <a:chOff x="0" y="0"/>
              <a:chExt cx="6762" cy="857"/>
            </a:xfrm>
          </p:grpSpPr>
          <p:sp>
            <p:nvSpPr>
              <p:cNvPr id="35" name="Obdélník 34">
                <a:extLst>
                  <a:ext uri="{FF2B5EF4-FFF2-40B4-BE49-F238E27FC236}">
                    <a16:creationId xmlns:a16="http://schemas.microsoft.com/office/drawing/2014/main" id="{DF74BB8B-E24C-4B95-A3AF-D807E7802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"/>
                <a:ext cx="6762" cy="572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sp>
            <p:nvSpPr>
              <p:cNvPr id="36" name="Zaoblený obdélník 215">
                <a:extLst>
                  <a:ext uri="{FF2B5EF4-FFF2-40B4-BE49-F238E27FC236}">
                    <a16:creationId xmlns:a16="http://schemas.microsoft.com/office/drawing/2014/main" id="{018E4D0E-5695-4D6D-B012-675C030AB1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0"/>
                <a:ext cx="1143" cy="85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</p:grp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3B474E72-8C66-4682-99B8-3251C239DD93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15240" y="22003"/>
              <a:ext cx="6762" cy="858"/>
              <a:chOff x="0" y="0"/>
              <a:chExt cx="6762" cy="857"/>
            </a:xfrm>
          </p:grpSpPr>
          <p:sp>
            <p:nvSpPr>
              <p:cNvPr id="33" name="Obdélník 32">
                <a:extLst>
                  <a:ext uri="{FF2B5EF4-FFF2-40B4-BE49-F238E27FC236}">
                    <a16:creationId xmlns:a16="http://schemas.microsoft.com/office/drawing/2014/main" id="{3852560D-74EE-4947-B53F-51ED7F0A5D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"/>
                <a:ext cx="6762" cy="572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sp>
            <p:nvSpPr>
              <p:cNvPr id="34" name="Zaoblený obdélník 218">
                <a:extLst>
                  <a:ext uri="{FF2B5EF4-FFF2-40B4-BE49-F238E27FC236}">
                    <a16:creationId xmlns:a16="http://schemas.microsoft.com/office/drawing/2014/main" id="{AD159D45-9022-4C1C-B440-A0B7335455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0"/>
                <a:ext cx="1143" cy="85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B6C8F160-413D-4E31-96FA-7E6870552313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24003" y="22003"/>
              <a:ext cx="6762" cy="858"/>
              <a:chOff x="0" y="0"/>
              <a:chExt cx="6762" cy="857"/>
            </a:xfrm>
          </p:grpSpPr>
          <p:sp>
            <p:nvSpPr>
              <p:cNvPr id="31" name="Obdélník 30">
                <a:extLst>
                  <a:ext uri="{FF2B5EF4-FFF2-40B4-BE49-F238E27FC236}">
                    <a16:creationId xmlns:a16="http://schemas.microsoft.com/office/drawing/2014/main" id="{92ADB8F2-9CD4-4D3D-B0CB-1873A2621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5"/>
                <a:ext cx="6762" cy="572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sp>
            <p:nvSpPr>
              <p:cNvPr id="32" name="Zaoblený obdélník 221">
                <a:extLst>
                  <a:ext uri="{FF2B5EF4-FFF2-40B4-BE49-F238E27FC236}">
                    <a16:creationId xmlns:a16="http://schemas.microsoft.com/office/drawing/2014/main" id="{E1A48C3A-A8AF-4427-BE8E-43DDB8B81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9" y="0"/>
                <a:ext cx="1143" cy="857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49301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CUN – matematické rekreace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041" y="2150347"/>
            <a:ext cx="11199606" cy="4539702"/>
          </a:xfrm>
        </p:spPr>
        <p:txBody>
          <a:bodyPr>
            <a:normAutofit/>
          </a:bodyPr>
          <a:lstStyle/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62CECB49-C4EF-428C-BEA6-92B66C906205}"/>
              </a:ext>
            </a:extLst>
          </p:cNvPr>
          <p:cNvGrpSpPr/>
          <p:nvPr/>
        </p:nvGrpSpPr>
        <p:grpSpPr>
          <a:xfrm>
            <a:off x="848779" y="3105321"/>
            <a:ext cx="10585756" cy="1918683"/>
            <a:chOff x="848779" y="3105321"/>
            <a:chExt cx="10585756" cy="1918683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9AF3163A-AA17-4B20-8C75-5047C2D21E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2" t="3774" r="6642" b="7924"/>
            <a:stretch/>
          </p:blipFill>
          <p:spPr bwMode="auto">
            <a:xfrm>
              <a:off x="848779" y="3121620"/>
              <a:ext cx="1980000" cy="175491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A49D71C1-D626-438B-93C8-7C13D6C7D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9157" y="3121620"/>
              <a:ext cx="1980000" cy="1902384"/>
            </a:xfrm>
            <a:prstGeom prst="rect">
              <a:avLst/>
            </a:prstGeom>
            <a:noFill/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48036A89-14AE-48BE-B5BB-AD875DB1A1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" r="4233"/>
            <a:stretch/>
          </p:blipFill>
          <p:spPr bwMode="auto">
            <a:xfrm>
              <a:off x="6302844" y="3105321"/>
              <a:ext cx="1980000" cy="183873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BE669863-3A53-446A-B3F3-91A9F61FDF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" t="2528" r="3251" b="1410"/>
            <a:stretch/>
          </p:blipFill>
          <p:spPr bwMode="auto">
            <a:xfrm>
              <a:off x="9454535" y="3121620"/>
              <a:ext cx="1980000" cy="180613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00825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CUN – matematické rekreace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041" y="2150347"/>
            <a:ext cx="11199606" cy="4539702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Potřebujeme rozstřihnout dvěma přímými střihy čtverce látky, které jsou ozdobeny puntíky. Chceme z každého získat čtyři stejné části se stejným rozložením puntíků tak, aby žádný puntík nebyl přestřižen. Jak to uděláme?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2A1DBF50-D572-46C2-B757-9A92AC24C12B}"/>
              </a:ext>
            </a:extLst>
          </p:cNvPr>
          <p:cNvGrpSpPr/>
          <p:nvPr/>
        </p:nvGrpSpPr>
        <p:grpSpPr>
          <a:xfrm>
            <a:off x="1926734" y="4420198"/>
            <a:ext cx="8338532" cy="1967226"/>
            <a:chOff x="1720445" y="4157196"/>
            <a:chExt cx="8338532" cy="1967226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62F6C7EC-C974-4771-8076-1E226BCB0CD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20445" y="4157196"/>
              <a:ext cx="1980000" cy="1967226"/>
              <a:chOff x="0" y="0"/>
              <a:chExt cx="14763" cy="14668"/>
            </a:xfrm>
          </p:grpSpPr>
          <p:sp>
            <p:nvSpPr>
              <p:cNvPr id="35" name="Obdélník 34">
                <a:extLst>
                  <a:ext uri="{FF2B5EF4-FFF2-40B4-BE49-F238E27FC236}">
                    <a16:creationId xmlns:a16="http://schemas.microsoft.com/office/drawing/2014/main" id="{B663C26E-8CAD-4511-AD30-F4B45CC7E7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4763" cy="14668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grpSp>
            <p:nvGrpSpPr>
              <p:cNvPr id="36" name="Skupina 35">
                <a:extLst>
                  <a:ext uri="{FF2B5EF4-FFF2-40B4-BE49-F238E27FC236}">
                    <a16:creationId xmlns:a16="http://schemas.microsoft.com/office/drawing/2014/main" id="{6D5A01BF-2A69-49BA-A9B3-415C930DCC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14" y="1238"/>
                <a:ext cx="11620" cy="12287"/>
                <a:chOff x="0" y="0"/>
                <a:chExt cx="11620" cy="12287"/>
              </a:xfrm>
            </p:grpSpPr>
            <p:sp>
              <p:nvSpPr>
                <p:cNvPr id="37" name="Ovál 36">
                  <a:extLst>
                    <a:ext uri="{FF2B5EF4-FFF2-40B4-BE49-F238E27FC236}">
                      <a16:creationId xmlns:a16="http://schemas.microsoft.com/office/drawing/2014/main" id="{EEFB63A9-3B3F-41A1-8FAC-B7D3D3F239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38" y="10763"/>
                  <a:ext cx="1524" cy="1524"/>
                </a:xfrm>
                <a:prstGeom prst="ellipse">
                  <a:avLst/>
                </a:prstGeom>
                <a:solidFill>
                  <a:srgbClr val="C00000"/>
                </a:solidFill>
                <a:ln w="254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rot="0" vert="horz" wrap="square" lIns="45720" tIns="22860" rIns="45720" bIns="22860" anchor="ctr" anchorCtr="0" upright="1">
                  <a:noAutofit/>
                </a:bodyPr>
                <a:lstStyle/>
                <a:p>
                  <a:endParaRPr lang="cs-CZ" sz="900"/>
                </a:p>
              </p:txBody>
            </p:sp>
            <p:sp>
              <p:nvSpPr>
                <p:cNvPr id="38" name="Ovál 37">
                  <a:extLst>
                    <a:ext uri="{FF2B5EF4-FFF2-40B4-BE49-F238E27FC236}">
                      <a16:creationId xmlns:a16="http://schemas.microsoft.com/office/drawing/2014/main" id="{00558D6C-A71D-4F14-8CCA-B2658F5E0A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5143"/>
                  <a:ext cx="1524" cy="1524"/>
                </a:xfrm>
                <a:prstGeom prst="ellipse">
                  <a:avLst/>
                </a:prstGeom>
                <a:solidFill>
                  <a:srgbClr val="C00000"/>
                </a:solidFill>
                <a:ln w="254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rot="0" vert="horz" wrap="square" lIns="45720" tIns="22860" rIns="45720" bIns="22860" anchor="ctr" anchorCtr="0" upright="1">
                  <a:noAutofit/>
                </a:bodyPr>
                <a:lstStyle/>
                <a:p>
                  <a:endParaRPr lang="cs-CZ" sz="900"/>
                </a:p>
              </p:txBody>
            </p:sp>
            <p:sp>
              <p:nvSpPr>
                <p:cNvPr id="39" name="Ovál 38">
                  <a:extLst>
                    <a:ext uri="{FF2B5EF4-FFF2-40B4-BE49-F238E27FC236}">
                      <a16:creationId xmlns:a16="http://schemas.microsoft.com/office/drawing/2014/main" id="{9F393B18-0D4A-4AA6-8D75-ED3044BE86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38" y="0"/>
                  <a:ext cx="1524" cy="1524"/>
                </a:xfrm>
                <a:prstGeom prst="ellipse">
                  <a:avLst/>
                </a:prstGeom>
                <a:solidFill>
                  <a:srgbClr val="C00000"/>
                </a:solidFill>
                <a:ln w="254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rot="0" vert="horz" wrap="square" lIns="45720" tIns="22860" rIns="45720" bIns="22860" anchor="ctr" anchorCtr="0" upright="1">
                  <a:noAutofit/>
                </a:bodyPr>
                <a:lstStyle/>
                <a:p>
                  <a:endParaRPr lang="cs-CZ" sz="900"/>
                </a:p>
              </p:txBody>
            </p:sp>
            <p:sp>
              <p:nvSpPr>
                <p:cNvPr id="40" name="Ovál 39">
                  <a:extLst>
                    <a:ext uri="{FF2B5EF4-FFF2-40B4-BE49-F238E27FC236}">
                      <a16:creationId xmlns:a16="http://schemas.microsoft.com/office/drawing/2014/main" id="{084F3AA4-B27F-40BA-A2FA-688900CC7E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96" y="5143"/>
                  <a:ext cx="1524" cy="1524"/>
                </a:xfrm>
                <a:prstGeom prst="ellipse">
                  <a:avLst/>
                </a:prstGeom>
                <a:solidFill>
                  <a:srgbClr val="C00000"/>
                </a:solidFill>
                <a:ln w="254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rot="0" vert="horz" wrap="square" lIns="45720" tIns="22860" rIns="45720" bIns="22860" anchor="ctr" anchorCtr="0" upright="1">
                  <a:noAutofit/>
                </a:bodyPr>
                <a:lstStyle/>
                <a:p>
                  <a:endParaRPr lang="cs-CZ" sz="900"/>
                </a:p>
              </p:txBody>
            </p:sp>
          </p:grpSp>
        </p:grpSp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8763341F-14F6-4B10-BB39-180F5BBE1F5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850113" y="4157196"/>
              <a:ext cx="1980000" cy="1967226"/>
              <a:chOff x="0" y="0"/>
              <a:chExt cx="14763" cy="14668"/>
            </a:xfrm>
          </p:grpSpPr>
          <p:sp>
            <p:nvSpPr>
              <p:cNvPr id="24" name="Obdélník 23">
                <a:extLst>
                  <a:ext uri="{FF2B5EF4-FFF2-40B4-BE49-F238E27FC236}">
                    <a16:creationId xmlns:a16="http://schemas.microsoft.com/office/drawing/2014/main" id="{963F748E-BEFD-4DAE-9A89-ADED92D021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4763" cy="14668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grpSp>
            <p:nvGrpSpPr>
              <p:cNvPr id="25" name="Skupina 24">
                <a:extLst>
                  <a:ext uri="{FF2B5EF4-FFF2-40B4-BE49-F238E27FC236}">
                    <a16:creationId xmlns:a16="http://schemas.microsoft.com/office/drawing/2014/main" id="{86F5E1B3-8572-4AA2-B21C-C8DBDF9144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19" y="1238"/>
                <a:ext cx="11715" cy="12192"/>
                <a:chOff x="0" y="0"/>
                <a:chExt cx="11715" cy="12192"/>
              </a:xfrm>
            </p:grpSpPr>
            <p:sp>
              <p:nvSpPr>
                <p:cNvPr id="31" name="Ovál 30">
                  <a:extLst>
                    <a:ext uri="{FF2B5EF4-FFF2-40B4-BE49-F238E27FC236}">
                      <a16:creationId xmlns:a16="http://schemas.microsoft.com/office/drawing/2014/main" id="{A095E04E-44B3-4285-BE19-6E189224DA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91" y="0"/>
                  <a:ext cx="1524" cy="1524"/>
                </a:xfrm>
                <a:prstGeom prst="ellipse">
                  <a:avLst/>
                </a:prstGeom>
                <a:solidFill>
                  <a:srgbClr val="C00000"/>
                </a:solidFill>
                <a:ln w="254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rot="0" vert="horz" wrap="square" lIns="45720" tIns="22860" rIns="45720" bIns="22860" anchor="ctr" anchorCtr="0" upright="1">
                  <a:noAutofit/>
                </a:bodyPr>
                <a:lstStyle/>
                <a:p>
                  <a:endParaRPr lang="cs-CZ" sz="900"/>
                </a:p>
              </p:txBody>
            </p:sp>
            <p:sp>
              <p:nvSpPr>
                <p:cNvPr id="32" name="Ovál 31">
                  <a:extLst>
                    <a:ext uri="{FF2B5EF4-FFF2-40B4-BE49-F238E27FC236}">
                      <a16:creationId xmlns:a16="http://schemas.microsoft.com/office/drawing/2014/main" id="{9F9F43CA-022F-4ECE-BC5C-E2104FD342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524" cy="1524"/>
                </a:xfrm>
                <a:prstGeom prst="ellipse">
                  <a:avLst/>
                </a:prstGeom>
                <a:solidFill>
                  <a:srgbClr val="C00000"/>
                </a:solidFill>
                <a:ln w="254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rot="0" vert="horz" wrap="square" lIns="45720" tIns="22860" rIns="45720" bIns="22860" anchor="ctr" anchorCtr="0" upright="1">
                  <a:noAutofit/>
                </a:bodyPr>
                <a:lstStyle/>
                <a:p>
                  <a:endParaRPr lang="cs-CZ" sz="900"/>
                </a:p>
              </p:txBody>
            </p:sp>
            <p:sp>
              <p:nvSpPr>
                <p:cNvPr id="33" name="Ovál 32">
                  <a:extLst>
                    <a:ext uri="{FF2B5EF4-FFF2-40B4-BE49-F238E27FC236}">
                      <a16:creationId xmlns:a16="http://schemas.microsoft.com/office/drawing/2014/main" id="{06C67720-EE0C-4313-B2B0-59EE0FCF8C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91" y="10668"/>
                  <a:ext cx="1524" cy="1524"/>
                </a:xfrm>
                <a:prstGeom prst="ellipse">
                  <a:avLst/>
                </a:prstGeom>
                <a:solidFill>
                  <a:srgbClr val="C00000"/>
                </a:solidFill>
                <a:ln w="254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rot="0" vert="horz" wrap="square" lIns="45720" tIns="22860" rIns="45720" bIns="22860" anchor="ctr" anchorCtr="0" upright="1">
                  <a:noAutofit/>
                </a:bodyPr>
                <a:lstStyle/>
                <a:p>
                  <a:endParaRPr lang="cs-CZ" sz="900"/>
                </a:p>
              </p:txBody>
            </p:sp>
            <p:sp>
              <p:nvSpPr>
                <p:cNvPr id="34" name="Ovál 33">
                  <a:extLst>
                    <a:ext uri="{FF2B5EF4-FFF2-40B4-BE49-F238E27FC236}">
                      <a16:creationId xmlns:a16="http://schemas.microsoft.com/office/drawing/2014/main" id="{58872AA0-C479-4001-B1FA-D77A608BDC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0668"/>
                  <a:ext cx="1524" cy="1524"/>
                </a:xfrm>
                <a:prstGeom prst="ellipse">
                  <a:avLst/>
                </a:prstGeom>
                <a:solidFill>
                  <a:srgbClr val="C00000"/>
                </a:solidFill>
                <a:ln w="254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rot="0" vert="horz" wrap="square" lIns="45720" tIns="22860" rIns="45720" bIns="22860" anchor="ctr" anchorCtr="0" upright="1">
                  <a:noAutofit/>
                </a:bodyPr>
                <a:lstStyle/>
                <a:p>
                  <a:endParaRPr lang="cs-CZ" sz="900"/>
                </a:p>
              </p:txBody>
            </p:sp>
          </p:grpSp>
          <p:grpSp>
            <p:nvGrpSpPr>
              <p:cNvPr id="26" name="Skupina 25">
                <a:extLst>
                  <a:ext uri="{FF2B5EF4-FFF2-40B4-BE49-F238E27FC236}">
                    <a16:creationId xmlns:a16="http://schemas.microsoft.com/office/drawing/2014/main" id="{C63EC962-714C-4392-9DAB-9FAA1AE5E8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38" y="4763"/>
                <a:ext cx="4572" cy="4762"/>
                <a:chOff x="0" y="0"/>
                <a:chExt cx="457200" cy="476250"/>
              </a:xfrm>
            </p:grpSpPr>
            <p:sp>
              <p:nvSpPr>
                <p:cNvPr id="27" name="Ovál 26">
                  <a:extLst>
                    <a:ext uri="{FF2B5EF4-FFF2-40B4-BE49-F238E27FC236}">
                      <a16:creationId xmlns:a16="http://schemas.microsoft.com/office/drawing/2014/main" id="{B0A7FD64-A56E-4C6B-9B7B-426A922E9C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323850"/>
                  <a:ext cx="152400" cy="152400"/>
                </a:xfrm>
                <a:prstGeom prst="ellipse">
                  <a:avLst/>
                </a:prstGeom>
                <a:solidFill>
                  <a:srgbClr val="C00000"/>
                </a:solidFill>
                <a:ln w="254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rot="0" vert="horz" wrap="square" lIns="45720" tIns="22860" rIns="45720" bIns="22860" anchor="ctr" anchorCtr="0" upright="1">
                  <a:noAutofit/>
                </a:bodyPr>
                <a:lstStyle/>
                <a:p>
                  <a:endParaRPr lang="cs-CZ" sz="900"/>
                </a:p>
              </p:txBody>
            </p:sp>
            <p:sp>
              <p:nvSpPr>
                <p:cNvPr id="28" name="Ovál 27">
                  <a:extLst>
                    <a:ext uri="{FF2B5EF4-FFF2-40B4-BE49-F238E27FC236}">
                      <a16:creationId xmlns:a16="http://schemas.microsoft.com/office/drawing/2014/main" id="{1248D089-B440-48E9-BDD3-2BEBDA886E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800" y="323850"/>
                  <a:ext cx="152400" cy="152400"/>
                </a:xfrm>
                <a:prstGeom prst="ellipse">
                  <a:avLst/>
                </a:prstGeom>
                <a:solidFill>
                  <a:srgbClr val="C00000"/>
                </a:solidFill>
                <a:ln w="254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rot="0" vert="horz" wrap="square" lIns="45720" tIns="22860" rIns="45720" bIns="22860" anchor="ctr" anchorCtr="0" upright="1">
                  <a:noAutofit/>
                </a:bodyPr>
                <a:lstStyle/>
                <a:p>
                  <a:endParaRPr lang="cs-CZ" sz="900"/>
                </a:p>
              </p:txBody>
            </p:sp>
            <p:sp>
              <p:nvSpPr>
                <p:cNvPr id="29" name="Ovál 28">
                  <a:extLst>
                    <a:ext uri="{FF2B5EF4-FFF2-40B4-BE49-F238E27FC236}">
                      <a16:creationId xmlns:a16="http://schemas.microsoft.com/office/drawing/2014/main" id="{4C1CDC39-AF14-4168-A9E3-086AEF9359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9525"/>
                  <a:ext cx="152400" cy="152400"/>
                </a:xfrm>
                <a:prstGeom prst="ellipse">
                  <a:avLst/>
                </a:prstGeom>
                <a:solidFill>
                  <a:srgbClr val="C00000"/>
                </a:solidFill>
                <a:ln w="254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rot="0" vert="horz" wrap="square" lIns="45720" tIns="22860" rIns="45720" bIns="22860" anchor="ctr" anchorCtr="0" upright="1">
                  <a:noAutofit/>
                </a:bodyPr>
                <a:lstStyle/>
                <a:p>
                  <a:endParaRPr lang="cs-CZ" sz="900"/>
                </a:p>
              </p:txBody>
            </p:sp>
            <p:sp>
              <p:nvSpPr>
                <p:cNvPr id="30" name="Ovál 29">
                  <a:extLst>
                    <a:ext uri="{FF2B5EF4-FFF2-40B4-BE49-F238E27FC236}">
                      <a16:creationId xmlns:a16="http://schemas.microsoft.com/office/drawing/2014/main" id="{8E07DEE5-AABB-4F1A-BC96-9BE4CE6054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800" y="0"/>
                  <a:ext cx="152400" cy="152400"/>
                </a:xfrm>
                <a:prstGeom prst="ellipse">
                  <a:avLst/>
                </a:prstGeom>
                <a:solidFill>
                  <a:srgbClr val="C00000"/>
                </a:solidFill>
                <a:ln w="254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rot="0" vert="horz" wrap="square" lIns="45720" tIns="22860" rIns="45720" bIns="22860" anchor="ctr" anchorCtr="0" upright="1">
                  <a:noAutofit/>
                </a:bodyPr>
                <a:lstStyle/>
                <a:p>
                  <a:endParaRPr lang="cs-CZ" sz="900"/>
                </a:p>
              </p:txBody>
            </p:sp>
          </p:grpSp>
        </p:grpSp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E6CDDED0-B9F8-439F-889E-D9A37ACAE53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078977" y="4157196"/>
              <a:ext cx="1980000" cy="1967226"/>
              <a:chOff x="0" y="0"/>
              <a:chExt cx="14763" cy="14668"/>
            </a:xfrm>
          </p:grpSpPr>
          <p:sp>
            <p:nvSpPr>
              <p:cNvPr id="8" name="Obdélník 7">
                <a:extLst>
                  <a:ext uri="{FF2B5EF4-FFF2-40B4-BE49-F238E27FC236}">
                    <a16:creationId xmlns:a16="http://schemas.microsoft.com/office/drawing/2014/main" id="{0FF82A5A-17DC-4D96-824A-674D336B62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4763" cy="14668"/>
              </a:xfrm>
              <a:prstGeom prst="rect">
                <a:avLst/>
              </a:prstGeom>
              <a:solidFill>
                <a:srgbClr val="FFC000"/>
              </a:solidFill>
              <a:ln w="25400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45720" tIns="22860" rIns="45720" bIns="22860" anchor="ctr" anchorCtr="0" upright="1">
                <a:noAutofit/>
              </a:bodyPr>
              <a:lstStyle/>
              <a:p>
                <a:endParaRPr lang="cs-CZ" sz="900"/>
              </a:p>
            </p:txBody>
          </p:sp>
          <p:grpSp>
            <p:nvGrpSpPr>
              <p:cNvPr id="9" name="Skupina 8">
                <a:extLst>
                  <a:ext uri="{FF2B5EF4-FFF2-40B4-BE49-F238E27FC236}">
                    <a16:creationId xmlns:a16="http://schemas.microsoft.com/office/drawing/2014/main" id="{A12B750E-4B79-4B18-A5EB-241B0666F6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19" y="1238"/>
                <a:ext cx="11715" cy="12192"/>
                <a:chOff x="0" y="0"/>
                <a:chExt cx="11715" cy="12192"/>
              </a:xfrm>
            </p:grpSpPr>
            <p:sp>
              <p:nvSpPr>
                <p:cNvPr id="20" name="Ovál 19">
                  <a:extLst>
                    <a:ext uri="{FF2B5EF4-FFF2-40B4-BE49-F238E27FC236}">
                      <a16:creationId xmlns:a16="http://schemas.microsoft.com/office/drawing/2014/main" id="{8BE25CD1-8B4E-40D9-BBFE-C9E102AF54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91" y="0"/>
                  <a:ext cx="1524" cy="1524"/>
                </a:xfrm>
                <a:prstGeom prst="ellipse">
                  <a:avLst/>
                </a:prstGeom>
                <a:solidFill>
                  <a:srgbClr val="C00000"/>
                </a:solidFill>
                <a:ln w="254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rot="0" vert="horz" wrap="square" lIns="45720" tIns="22860" rIns="45720" bIns="22860" anchor="ctr" anchorCtr="0" upright="1">
                  <a:noAutofit/>
                </a:bodyPr>
                <a:lstStyle/>
                <a:p>
                  <a:endParaRPr lang="cs-CZ" sz="900"/>
                </a:p>
              </p:txBody>
            </p:sp>
            <p:sp>
              <p:nvSpPr>
                <p:cNvPr id="21" name="Ovál 20">
                  <a:extLst>
                    <a:ext uri="{FF2B5EF4-FFF2-40B4-BE49-F238E27FC236}">
                      <a16:creationId xmlns:a16="http://schemas.microsoft.com/office/drawing/2014/main" id="{66ED6560-6FDD-4466-9760-3B24D022EA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524" cy="1524"/>
                </a:xfrm>
                <a:prstGeom prst="ellipse">
                  <a:avLst/>
                </a:prstGeom>
                <a:solidFill>
                  <a:srgbClr val="C00000"/>
                </a:solidFill>
                <a:ln w="254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rot="0" vert="horz" wrap="square" lIns="45720" tIns="22860" rIns="45720" bIns="22860" anchor="ctr" anchorCtr="0" upright="1">
                  <a:noAutofit/>
                </a:bodyPr>
                <a:lstStyle/>
                <a:p>
                  <a:endParaRPr lang="cs-CZ" sz="900"/>
                </a:p>
              </p:txBody>
            </p:sp>
            <p:sp>
              <p:nvSpPr>
                <p:cNvPr id="22" name="Ovál 21">
                  <a:extLst>
                    <a:ext uri="{FF2B5EF4-FFF2-40B4-BE49-F238E27FC236}">
                      <a16:creationId xmlns:a16="http://schemas.microsoft.com/office/drawing/2014/main" id="{9E1530AD-67B5-4A27-806F-CA22DC1C96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91" y="10668"/>
                  <a:ext cx="1524" cy="1524"/>
                </a:xfrm>
                <a:prstGeom prst="ellipse">
                  <a:avLst/>
                </a:prstGeom>
                <a:solidFill>
                  <a:srgbClr val="C00000"/>
                </a:solidFill>
                <a:ln w="254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rot="0" vert="horz" wrap="square" lIns="45720" tIns="22860" rIns="45720" bIns="22860" anchor="ctr" anchorCtr="0" upright="1">
                  <a:noAutofit/>
                </a:bodyPr>
                <a:lstStyle/>
                <a:p>
                  <a:endParaRPr lang="cs-CZ" sz="900"/>
                </a:p>
              </p:txBody>
            </p:sp>
            <p:sp>
              <p:nvSpPr>
                <p:cNvPr id="23" name="Ovál 22">
                  <a:extLst>
                    <a:ext uri="{FF2B5EF4-FFF2-40B4-BE49-F238E27FC236}">
                      <a16:creationId xmlns:a16="http://schemas.microsoft.com/office/drawing/2014/main" id="{0C15C27F-5A85-42A5-9BE4-9D76814BE7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0668"/>
                  <a:ext cx="1524" cy="1524"/>
                </a:xfrm>
                <a:prstGeom prst="ellipse">
                  <a:avLst/>
                </a:prstGeom>
                <a:solidFill>
                  <a:srgbClr val="C00000"/>
                </a:solidFill>
                <a:ln w="254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rot="0" vert="horz" wrap="square" lIns="45720" tIns="22860" rIns="45720" bIns="22860" anchor="ctr" anchorCtr="0" upright="1">
                  <a:noAutofit/>
                </a:bodyPr>
                <a:lstStyle/>
                <a:p>
                  <a:endParaRPr lang="cs-CZ" sz="900"/>
                </a:p>
              </p:txBody>
            </p:sp>
          </p:grpSp>
          <p:grpSp>
            <p:nvGrpSpPr>
              <p:cNvPr id="10" name="Skupina 9">
                <a:extLst>
                  <a:ext uri="{FF2B5EF4-FFF2-40B4-BE49-F238E27FC236}">
                    <a16:creationId xmlns:a16="http://schemas.microsoft.com/office/drawing/2014/main" id="{A8CD3B5C-123C-4C01-9B07-4DBD5D9EB1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19" y="1143"/>
                <a:ext cx="11620" cy="12287"/>
                <a:chOff x="0" y="0"/>
                <a:chExt cx="11620" cy="12287"/>
              </a:xfrm>
            </p:grpSpPr>
            <p:sp>
              <p:nvSpPr>
                <p:cNvPr id="16" name="Ovál 15">
                  <a:extLst>
                    <a:ext uri="{FF2B5EF4-FFF2-40B4-BE49-F238E27FC236}">
                      <a16:creationId xmlns:a16="http://schemas.microsoft.com/office/drawing/2014/main" id="{89570F14-F3DC-4C0C-8E71-8758544438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38" y="10763"/>
                  <a:ext cx="1524" cy="1524"/>
                </a:xfrm>
                <a:prstGeom prst="ellipse">
                  <a:avLst/>
                </a:prstGeom>
                <a:solidFill>
                  <a:srgbClr val="C00000"/>
                </a:solidFill>
                <a:ln w="254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rot="0" vert="horz" wrap="square" lIns="45720" tIns="22860" rIns="45720" bIns="22860" anchor="ctr" anchorCtr="0" upright="1">
                  <a:noAutofit/>
                </a:bodyPr>
                <a:lstStyle/>
                <a:p>
                  <a:endParaRPr lang="cs-CZ" sz="900"/>
                </a:p>
              </p:txBody>
            </p:sp>
            <p:sp>
              <p:nvSpPr>
                <p:cNvPr id="17" name="Ovál 16">
                  <a:extLst>
                    <a:ext uri="{FF2B5EF4-FFF2-40B4-BE49-F238E27FC236}">
                      <a16:creationId xmlns:a16="http://schemas.microsoft.com/office/drawing/2014/main" id="{128F549F-273B-4605-A584-5A050752FA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5143"/>
                  <a:ext cx="1524" cy="1524"/>
                </a:xfrm>
                <a:prstGeom prst="ellipse">
                  <a:avLst/>
                </a:prstGeom>
                <a:solidFill>
                  <a:srgbClr val="C00000"/>
                </a:solidFill>
                <a:ln w="254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rot="0" vert="horz" wrap="square" lIns="45720" tIns="22860" rIns="45720" bIns="22860" anchor="ctr" anchorCtr="0" upright="1">
                  <a:noAutofit/>
                </a:bodyPr>
                <a:lstStyle/>
                <a:p>
                  <a:endParaRPr lang="cs-CZ" sz="900"/>
                </a:p>
              </p:txBody>
            </p:sp>
            <p:sp>
              <p:nvSpPr>
                <p:cNvPr id="18" name="Ovál 17">
                  <a:extLst>
                    <a:ext uri="{FF2B5EF4-FFF2-40B4-BE49-F238E27FC236}">
                      <a16:creationId xmlns:a16="http://schemas.microsoft.com/office/drawing/2014/main" id="{C7F6BC0B-906E-4E8B-AB25-067F6CB13B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38" y="0"/>
                  <a:ext cx="1524" cy="1524"/>
                </a:xfrm>
                <a:prstGeom prst="ellipse">
                  <a:avLst/>
                </a:prstGeom>
                <a:solidFill>
                  <a:srgbClr val="C00000"/>
                </a:solidFill>
                <a:ln w="254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rot="0" vert="horz" wrap="square" lIns="45720" tIns="22860" rIns="45720" bIns="22860" anchor="ctr" anchorCtr="0" upright="1">
                  <a:noAutofit/>
                </a:bodyPr>
                <a:lstStyle/>
                <a:p>
                  <a:endParaRPr lang="cs-CZ" sz="900"/>
                </a:p>
              </p:txBody>
            </p:sp>
            <p:sp>
              <p:nvSpPr>
                <p:cNvPr id="19" name="Ovál 18">
                  <a:extLst>
                    <a:ext uri="{FF2B5EF4-FFF2-40B4-BE49-F238E27FC236}">
                      <a16:creationId xmlns:a16="http://schemas.microsoft.com/office/drawing/2014/main" id="{AC46EF48-104C-46C8-88E9-8C4DDB86B7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96" y="5143"/>
                  <a:ext cx="1524" cy="1524"/>
                </a:xfrm>
                <a:prstGeom prst="ellipse">
                  <a:avLst/>
                </a:prstGeom>
                <a:solidFill>
                  <a:srgbClr val="C00000"/>
                </a:solidFill>
                <a:ln w="254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rot="0" vert="horz" wrap="square" lIns="45720" tIns="22860" rIns="45720" bIns="22860" anchor="ctr" anchorCtr="0" upright="1">
                  <a:noAutofit/>
                </a:bodyPr>
                <a:lstStyle/>
                <a:p>
                  <a:endParaRPr lang="cs-CZ" sz="900"/>
                </a:p>
              </p:txBody>
            </p:sp>
          </p:grpSp>
          <p:grpSp>
            <p:nvGrpSpPr>
              <p:cNvPr id="11" name="Skupina 10">
                <a:extLst>
                  <a:ext uri="{FF2B5EF4-FFF2-40B4-BE49-F238E27FC236}">
                    <a16:creationId xmlns:a16="http://schemas.microsoft.com/office/drawing/2014/main" id="{F9B11FF7-7BD9-40D5-BAD3-8A9F6FC7DC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34" y="4763"/>
                <a:ext cx="4572" cy="4762"/>
                <a:chOff x="0" y="0"/>
                <a:chExt cx="457200" cy="476250"/>
              </a:xfrm>
            </p:grpSpPr>
            <p:sp>
              <p:nvSpPr>
                <p:cNvPr id="12" name="Ovál 11">
                  <a:extLst>
                    <a:ext uri="{FF2B5EF4-FFF2-40B4-BE49-F238E27FC236}">
                      <a16:creationId xmlns:a16="http://schemas.microsoft.com/office/drawing/2014/main" id="{7A6BF00A-BBF5-4CA0-952B-FBB5C8B85B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323850"/>
                  <a:ext cx="152400" cy="152400"/>
                </a:xfrm>
                <a:prstGeom prst="ellipse">
                  <a:avLst/>
                </a:prstGeom>
                <a:solidFill>
                  <a:srgbClr val="C00000"/>
                </a:solidFill>
                <a:ln w="254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rot="0" vert="horz" wrap="square" lIns="45720" tIns="22860" rIns="45720" bIns="22860" anchor="ctr" anchorCtr="0" upright="1">
                  <a:noAutofit/>
                </a:bodyPr>
                <a:lstStyle/>
                <a:p>
                  <a:endParaRPr lang="cs-CZ" sz="900"/>
                </a:p>
              </p:txBody>
            </p:sp>
            <p:sp>
              <p:nvSpPr>
                <p:cNvPr id="13" name="Ovál 12">
                  <a:extLst>
                    <a:ext uri="{FF2B5EF4-FFF2-40B4-BE49-F238E27FC236}">
                      <a16:creationId xmlns:a16="http://schemas.microsoft.com/office/drawing/2014/main" id="{6F9CC70A-5D41-4FBB-B4EE-C1EDC02026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800" y="323850"/>
                  <a:ext cx="152400" cy="152400"/>
                </a:xfrm>
                <a:prstGeom prst="ellipse">
                  <a:avLst/>
                </a:prstGeom>
                <a:solidFill>
                  <a:srgbClr val="C00000"/>
                </a:solidFill>
                <a:ln w="254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rot="0" vert="horz" wrap="square" lIns="45720" tIns="22860" rIns="45720" bIns="22860" anchor="ctr" anchorCtr="0" upright="1">
                  <a:noAutofit/>
                </a:bodyPr>
                <a:lstStyle/>
                <a:p>
                  <a:endParaRPr lang="cs-CZ" sz="900"/>
                </a:p>
              </p:txBody>
            </p:sp>
            <p:sp>
              <p:nvSpPr>
                <p:cNvPr id="14" name="Ovál 13">
                  <a:extLst>
                    <a:ext uri="{FF2B5EF4-FFF2-40B4-BE49-F238E27FC236}">
                      <a16:creationId xmlns:a16="http://schemas.microsoft.com/office/drawing/2014/main" id="{BECE866F-14BD-4844-B410-AC148A57DF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9525"/>
                  <a:ext cx="152400" cy="152400"/>
                </a:xfrm>
                <a:prstGeom prst="ellipse">
                  <a:avLst/>
                </a:prstGeom>
                <a:solidFill>
                  <a:srgbClr val="C00000"/>
                </a:solidFill>
                <a:ln w="254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rot="0" vert="horz" wrap="square" lIns="45720" tIns="22860" rIns="45720" bIns="22860" anchor="ctr" anchorCtr="0" upright="1">
                  <a:noAutofit/>
                </a:bodyPr>
                <a:lstStyle/>
                <a:p>
                  <a:endParaRPr lang="cs-CZ" sz="900"/>
                </a:p>
              </p:txBody>
            </p:sp>
            <p:sp>
              <p:nvSpPr>
                <p:cNvPr id="15" name="Ovál 14">
                  <a:extLst>
                    <a:ext uri="{FF2B5EF4-FFF2-40B4-BE49-F238E27FC236}">
                      <a16:creationId xmlns:a16="http://schemas.microsoft.com/office/drawing/2014/main" id="{E5CBC809-679F-46A1-A913-92282F3F48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800" y="0"/>
                  <a:ext cx="152400" cy="152400"/>
                </a:xfrm>
                <a:prstGeom prst="ellipse">
                  <a:avLst/>
                </a:prstGeom>
                <a:solidFill>
                  <a:srgbClr val="C00000"/>
                </a:solidFill>
                <a:ln w="2540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rot="0" vert="horz" wrap="square" lIns="45720" tIns="22860" rIns="45720" bIns="22860" anchor="ctr" anchorCtr="0" upright="1">
                  <a:noAutofit/>
                </a:bodyPr>
                <a:lstStyle/>
                <a:p>
                  <a:endParaRPr lang="cs-CZ" sz="9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679319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CUN – matematické rekreace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041" y="2150347"/>
            <a:ext cx="11199606" cy="4539702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900" u="sng" dirty="0">
                <a:latin typeface="Arial" panose="020B0604020202020204" pitchFamily="34" charset="0"/>
                <a:cs typeface="Arial" panose="020B0604020202020204" pitchFamily="34" charset="0"/>
              </a:rPr>
              <a:t>Metodické poznámky k řešení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Žáci řeší sami. Rozstřihneme dvěma navzájem kolmými střihy. Ve všech třech případech je nekonečný počet řešení.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917D14CE-9652-41B4-AD68-1AF9D50174C4}"/>
              </a:ext>
            </a:extLst>
          </p:cNvPr>
          <p:cNvGrpSpPr/>
          <p:nvPr/>
        </p:nvGrpSpPr>
        <p:grpSpPr>
          <a:xfrm>
            <a:off x="1899327" y="4198378"/>
            <a:ext cx="8393346" cy="1976334"/>
            <a:chOff x="1899328" y="4063704"/>
            <a:chExt cx="8393346" cy="1976334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2D07C44F-E5C7-4C8D-A107-39EC9F1BF8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99328" y="4072812"/>
              <a:ext cx="1980000" cy="1967226"/>
              <a:chOff x="0" y="0"/>
              <a:chExt cx="1476376" cy="1466850"/>
            </a:xfrm>
          </p:grpSpPr>
          <p:grpSp>
            <p:nvGrpSpPr>
              <p:cNvPr id="41" name="Skupina 40">
                <a:extLst>
                  <a:ext uri="{FF2B5EF4-FFF2-40B4-BE49-F238E27FC236}">
                    <a16:creationId xmlns:a16="http://schemas.microsoft.com/office/drawing/2014/main" id="{421DE1B3-128D-49D3-A392-42B850AC3632}"/>
                  </a:ext>
                </a:extLst>
              </p:cNvPr>
              <p:cNvGrpSpPr/>
              <p:nvPr/>
            </p:nvGrpSpPr>
            <p:grpSpPr>
              <a:xfrm>
                <a:off x="0" y="0"/>
                <a:ext cx="1476375" cy="1466850"/>
                <a:chOff x="0" y="0"/>
                <a:chExt cx="1476375" cy="1466850"/>
              </a:xfrm>
            </p:grpSpPr>
            <p:sp>
              <p:nvSpPr>
                <p:cNvPr id="44" name="Obdélník 43">
                  <a:extLst>
                    <a:ext uri="{FF2B5EF4-FFF2-40B4-BE49-F238E27FC236}">
                      <a16:creationId xmlns:a16="http://schemas.microsoft.com/office/drawing/2014/main" id="{4DAC2875-E3A5-4E3F-9B5F-FCF87E5C208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476375" cy="1466850"/>
                </a:xfrm>
                <a:prstGeom prst="rect">
                  <a:avLst/>
                </a:prstGeom>
                <a:solidFill>
                  <a:srgbClr val="FFC000"/>
                </a:solidFill>
                <a:ln w="25400" cap="flat" cmpd="sng" algn="ctr">
                  <a:solidFill>
                    <a:srgbClr val="FFC000"/>
                  </a:solidFill>
                  <a:prstDash val="solid"/>
                </a:ln>
                <a:effectLst/>
              </p:spPr>
              <p:txBody>
                <a:bodyPr rot="0" spcFirstLastPara="0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cs-CZ" sz="900"/>
                </a:p>
              </p:txBody>
            </p:sp>
            <p:grpSp>
              <p:nvGrpSpPr>
                <p:cNvPr id="45" name="Skupina 44">
                  <a:extLst>
                    <a:ext uri="{FF2B5EF4-FFF2-40B4-BE49-F238E27FC236}">
                      <a16:creationId xmlns:a16="http://schemas.microsoft.com/office/drawing/2014/main" id="{91C2CB2B-0356-45E7-A35B-682372DAE95A}"/>
                    </a:ext>
                  </a:extLst>
                </p:cNvPr>
                <p:cNvGrpSpPr/>
                <p:nvPr/>
              </p:nvGrpSpPr>
              <p:grpSpPr>
                <a:xfrm>
                  <a:off x="171450" y="123825"/>
                  <a:ext cx="1162050" cy="1228725"/>
                  <a:chOff x="0" y="0"/>
                  <a:chExt cx="1162050" cy="1228725"/>
                </a:xfrm>
              </p:grpSpPr>
              <p:sp>
                <p:nvSpPr>
                  <p:cNvPr id="46" name="Ovál 45">
                    <a:extLst>
                      <a:ext uri="{FF2B5EF4-FFF2-40B4-BE49-F238E27FC236}">
                        <a16:creationId xmlns:a16="http://schemas.microsoft.com/office/drawing/2014/main" id="{E325DDC9-825E-45F0-8494-A6B56A3A857B}"/>
                      </a:ext>
                    </a:extLst>
                  </p:cNvPr>
                  <p:cNvSpPr/>
                  <p:nvPr/>
                </p:nvSpPr>
                <p:spPr>
                  <a:xfrm>
                    <a:off x="523875" y="1076325"/>
                    <a:ext cx="152400" cy="1524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900"/>
                  </a:p>
                </p:txBody>
              </p:sp>
              <p:sp>
                <p:nvSpPr>
                  <p:cNvPr id="47" name="Ovál 46">
                    <a:extLst>
                      <a:ext uri="{FF2B5EF4-FFF2-40B4-BE49-F238E27FC236}">
                        <a16:creationId xmlns:a16="http://schemas.microsoft.com/office/drawing/2014/main" id="{1E84490C-12C8-4BD0-9608-AC917F7A2ADE}"/>
                      </a:ext>
                    </a:extLst>
                  </p:cNvPr>
                  <p:cNvSpPr/>
                  <p:nvPr/>
                </p:nvSpPr>
                <p:spPr>
                  <a:xfrm>
                    <a:off x="0" y="514350"/>
                    <a:ext cx="152400" cy="1524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900"/>
                  </a:p>
                </p:txBody>
              </p:sp>
              <p:sp>
                <p:nvSpPr>
                  <p:cNvPr id="48" name="Ovál 47">
                    <a:extLst>
                      <a:ext uri="{FF2B5EF4-FFF2-40B4-BE49-F238E27FC236}">
                        <a16:creationId xmlns:a16="http://schemas.microsoft.com/office/drawing/2014/main" id="{18F0D079-1DB5-498B-86E5-44A5AED56EEA}"/>
                      </a:ext>
                    </a:extLst>
                  </p:cNvPr>
                  <p:cNvSpPr/>
                  <p:nvPr/>
                </p:nvSpPr>
                <p:spPr>
                  <a:xfrm>
                    <a:off x="523875" y="0"/>
                    <a:ext cx="152400" cy="1524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900"/>
                  </a:p>
                </p:txBody>
              </p:sp>
              <p:sp>
                <p:nvSpPr>
                  <p:cNvPr id="49" name="Ovál 48">
                    <a:extLst>
                      <a:ext uri="{FF2B5EF4-FFF2-40B4-BE49-F238E27FC236}">
                        <a16:creationId xmlns:a16="http://schemas.microsoft.com/office/drawing/2014/main" id="{578B26BF-3602-4E91-A5FF-4BDE8D00BCD8}"/>
                      </a:ext>
                    </a:extLst>
                  </p:cNvPr>
                  <p:cNvSpPr/>
                  <p:nvPr/>
                </p:nvSpPr>
                <p:spPr>
                  <a:xfrm>
                    <a:off x="1009650" y="514350"/>
                    <a:ext cx="152400" cy="1524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900"/>
                  </a:p>
                </p:txBody>
              </p:sp>
            </p:grpSp>
          </p:grpSp>
          <p:cxnSp>
            <p:nvCxnSpPr>
              <p:cNvPr id="42" name="Přímá spojnice 41">
                <a:extLst>
                  <a:ext uri="{FF2B5EF4-FFF2-40B4-BE49-F238E27FC236}">
                    <a16:creationId xmlns:a16="http://schemas.microsoft.com/office/drawing/2014/main" id="{86D72C12-A657-4B53-8203-19F68D4C32C9}"/>
                  </a:ext>
                </a:extLst>
              </p:cNvPr>
              <p:cNvCxnSpPr/>
              <p:nvPr/>
            </p:nvCxnSpPr>
            <p:spPr>
              <a:xfrm flipH="1">
                <a:off x="0" y="0"/>
                <a:ext cx="1476376" cy="146685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3" name="Přímá spojnice 42">
                <a:extLst>
                  <a:ext uri="{FF2B5EF4-FFF2-40B4-BE49-F238E27FC236}">
                    <a16:creationId xmlns:a16="http://schemas.microsoft.com/office/drawing/2014/main" id="{4593D0CA-555F-40FE-8303-D73C51F3AEE1}"/>
                  </a:ext>
                </a:extLst>
              </p:cNvPr>
              <p:cNvCxnSpPr/>
              <p:nvPr/>
            </p:nvCxnSpPr>
            <p:spPr>
              <a:xfrm>
                <a:off x="0" y="0"/>
                <a:ext cx="1476375" cy="146685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044DD738-DF5A-4FD8-BAF3-6A86EFB9434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06000" y="4063704"/>
              <a:ext cx="1980000" cy="1954616"/>
              <a:chOff x="0" y="0"/>
              <a:chExt cx="1485900" cy="1466850"/>
            </a:xfrm>
          </p:grpSpPr>
          <p:grpSp>
            <p:nvGrpSpPr>
              <p:cNvPr id="27" name="Skupina 26">
                <a:extLst>
                  <a:ext uri="{FF2B5EF4-FFF2-40B4-BE49-F238E27FC236}">
                    <a16:creationId xmlns:a16="http://schemas.microsoft.com/office/drawing/2014/main" id="{2AC13C3D-FB0B-48AF-92E3-F39153F44D13}"/>
                  </a:ext>
                </a:extLst>
              </p:cNvPr>
              <p:cNvGrpSpPr/>
              <p:nvPr/>
            </p:nvGrpSpPr>
            <p:grpSpPr>
              <a:xfrm>
                <a:off x="0" y="0"/>
                <a:ext cx="1476375" cy="1466850"/>
                <a:chOff x="0" y="0"/>
                <a:chExt cx="1476375" cy="1466850"/>
              </a:xfrm>
            </p:grpSpPr>
            <p:sp>
              <p:nvSpPr>
                <p:cNvPr id="30" name="Obdélník 29">
                  <a:extLst>
                    <a:ext uri="{FF2B5EF4-FFF2-40B4-BE49-F238E27FC236}">
                      <a16:creationId xmlns:a16="http://schemas.microsoft.com/office/drawing/2014/main" id="{82F59806-AB6E-4BD4-8CC7-2AE2BE6DFD0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476375" cy="1466850"/>
                </a:xfrm>
                <a:prstGeom prst="rect">
                  <a:avLst/>
                </a:prstGeom>
                <a:solidFill>
                  <a:srgbClr val="FFC000"/>
                </a:solidFill>
                <a:ln w="25400" cap="flat" cmpd="sng" algn="ctr">
                  <a:solidFill>
                    <a:srgbClr val="FFC000"/>
                  </a:solidFill>
                  <a:prstDash val="solid"/>
                </a:ln>
                <a:effectLst/>
              </p:spPr>
              <p:txBody>
                <a:bodyPr rot="0" spcFirstLastPara="0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cs-CZ" sz="900"/>
                </a:p>
              </p:txBody>
            </p:sp>
            <p:grpSp>
              <p:nvGrpSpPr>
                <p:cNvPr id="31" name="Skupina 30">
                  <a:extLst>
                    <a:ext uri="{FF2B5EF4-FFF2-40B4-BE49-F238E27FC236}">
                      <a16:creationId xmlns:a16="http://schemas.microsoft.com/office/drawing/2014/main" id="{AAD57853-641E-4212-B8FF-376BF68C02F6}"/>
                    </a:ext>
                  </a:extLst>
                </p:cNvPr>
                <p:cNvGrpSpPr/>
                <p:nvPr/>
              </p:nvGrpSpPr>
              <p:grpSpPr>
                <a:xfrm>
                  <a:off x="161925" y="123825"/>
                  <a:ext cx="1171575" cy="1219200"/>
                  <a:chOff x="0" y="0"/>
                  <a:chExt cx="1171575" cy="1219200"/>
                </a:xfrm>
              </p:grpSpPr>
              <p:sp>
                <p:nvSpPr>
                  <p:cNvPr id="37" name="Ovál 36">
                    <a:extLst>
                      <a:ext uri="{FF2B5EF4-FFF2-40B4-BE49-F238E27FC236}">
                        <a16:creationId xmlns:a16="http://schemas.microsoft.com/office/drawing/2014/main" id="{358F3E59-A2C3-486E-8213-70B7EEC9E9A7}"/>
                      </a:ext>
                    </a:extLst>
                  </p:cNvPr>
                  <p:cNvSpPr/>
                  <p:nvPr/>
                </p:nvSpPr>
                <p:spPr>
                  <a:xfrm>
                    <a:off x="1019175" y="0"/>
                    <a:ext cx="152400" cy="1524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900"/>
                  </a:p>
                </p:txBody>
              </p:sp>
              <p:sp>
                <p:nvSpPr>
                  <p:cNvPr id="38" name="Ovál 37">
                    <a:extLst>
                      <a:ext uri="{FF2B5EF4-FFF2-40B4-BE49-F238E27FC236}">
                        <a16:creationId xmlns:a16="http://schemas.microsoft.com/office/drawing/2014/main" id="{F89F4656-E675-42CA-A5B5-49C46B0AFB8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52400" cy="1524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900"/>
                  </a:p>
                </p:txBody>
              </p:sp>
              <p:sp>
                <p:nvSpPr>
                  <p:cNvPr id="39" name="Ovál 38">
                    <a:extLst>
                      <a:ext uri="{FF2B5EF4-FFF2-40B4-BE49-F238E27FC236}">
                        <a16:creationId xmlns:a16="http://schemas.microsoft.com/office/drawing/2014/main" id="{8FE4515D-1DE8-4E1D-BCCC-30C657B08776}"/>
                      </a:ext>
                    </a:extLst>
                  </p:cNvPr>
                  <p:cNvSpPr/>
                  <p:nvPr/>
                </p:nvSpPr>
                <p:spPr>
                  <a:xfrm>
                    <a:off x="1019175" y="1066800"/>
                    <a:ext cx="152400" cy="1524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900"/>
                  </a:p>
                </p:txBody>
              </p:sp>
              <p:sp>
                <p:nvSpPr>
                  <p:cNvPr id="40" name="Ovál 39">
                    <a:extLst>
                      <a:ext uri="{FF2B5EF4-FFF2-40B4-BE49-F238E27FC236}">
                        <a16:creationId xmlns:a16="http://schemas.microsoft.com/office/drawing/2014/main" id="{EDE8E8FA-6CC3-4D70-A0E2-4FDF8C6D8AAC}"/>
                      </a:ext>
                    </a:extLst>
                  </p:cNvPr>
                  <p:cNvSpPr/>
                  <p:nvPr/>
                </p:nvSpPr>
                <p:spPr>
                  <a:xfrm>
                    <a:off x="0" y="1066800"/>
                    <a:ext cx="152400" cy="1524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900"/>
                  </a:p>
                </p:txBody>
              </p:sp>
            </p:grpSp>
            <p:grpSp>
              <p:nvGrpSpPr>
                <p:cNvPr id="32" name="Skupina 31">
                  <a:extLst>
                    <a:ext uri="{FF2B5EF4-FFF2-40B4-BE49-F238E27FC236}">
                      <a16:creationId xmlns:a16="http://schemas.microsoft.com/office/drawing/2014/main" id="{F8CC6C6E-8D48-4A34-BCF4-77250C3B7FD9}"/>
                    </a:ext>
                  </a:extLst>
                </p:cNvPr>
                <p:cNvGrpSpPr/>
                <p:nvPr/>
              </p:nvGrpSpPr>
              <p:grpSpPr>
                <a:xfrm>
                  <a:off x="523875" y="476250"/>
                  <a:ext cx="457200" cy="476250"/>
                  <a:chOff x="0" y="0"/>
                  <a:chExt cx="457200" cy="476250"/>
                </a:xfrm>
              </p:grpSpPr>
              <p:sp>
                <p:nvSpPr>
                  <p:cNvPr id="33" name="Ovál 32">
                    <a:extLst>
                      <a:ext uri="{FF2B5EF4-FFF2-40B4-BE49-F238E27FC236}">
                        <a16:creationId xmlns:a16="http://schemas.microsoft.com/office/drawing/2014/main" id="{E4A2C66F-629F-484B-BCE1-3EDB30C0EC89}"/>
                      </a:ext>
                    </a:extLst>
                  </p:cNvPr>
                  <p:cNvSpPr/>
                  <p:nvPr/>
                </p:nvSpPr>
                <p:spPr>
                  <a:xfrm>
                    <a:off x="0" y="323850"/>
                    <a:ext cx="152400" cy="1524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900"/>
                  </a:p>
                </p:txBody>
              </p:sp>
              <p:sp>
                <p:nvSpPr>
                  <p:cNvPr id="34" name="Ovál 33">
                    <a:extLst>
                      <a:ext uri="{FF2B5EF4-FFF2-40B4-BE49-F238E27FC236}">
                        <a16:creationId xmlns:a16="http://schemas.microsoft.com/office/drawing/2014/main" id="{34B4A6F5-F3D8-4638-8897-B946CDDD090F}"/>
                      </a:ext>
                    </a:extLst>
                  </p:cNvPr>
                  <p:cNvSpPr/>
                  <p:nvPr/>
                </p:nvSpPr>
                <p:spPr>
                  <a:xfrm>
                    <a:off x="304800" y="323850"/>
                    <a:ext cx="152400" cy="1524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900"/>
                  </a:p>
                </p:txBody>
              </p:sp>
              <p:sp>
                <p:nvSpPr>
                  <p:cNvPr id="35" name="Ovál 34">
                    <a:extLst>
                      <a:ext uri="{FF2B5EF4-FFF2-40B4-BE49-F238E27FC236}">
                        <a16:creationId xmlns:a16="http://schemas.microsoft.com/office/drawing/2014/main" id="{5215BA16-6E43-488E-9AAE-8217ADAE1753}"/>
                      </a:ext>
                    </a:extLst>
                  </p:cNvPr>
                  <p:cNvSpPr/>
                  <p:nvPr/>
                </p:nvSpPr>
                <p:spPr>
                  <a:xfrm>
                    <a:off x="0" y="9525"/>
                    <a:ext cx="152400" cy="1524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900"/>
                  </a:p>
                </p:txBody>
              </p:sp>
              <p:sp>
                <p:nvSpPr>
                  <p:cNvPr id="36" name="Ovál 35">
                    <a:extLst>
                      <a:ext uri="{FF2B5EF4-FFF2-40B4-BE49-F238E27FC236}">
                        <a16:creationId xmlns:a16="http://schemas.microsoft.com/office/drawing/2014/main" id="{998603A1-EE9F-4A1B-8C1D-7D77D8DC6AFF}"/>
                      </a:ext>
                    </a:extLst>
                  </p:cNvPr>
                  <p:cNvSpPr/>
                  <p:nvPr/>
                </p:nvSpPr>
                <p:spPr>
                  <a:xfrm>
                    <a:off x="304800" y="0"/>
                    <a:ext cx="152400" cy="1524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900"/>
                  </a:p>
                </p:txBody>
              </p:sp>
            </p:grpSp>
          </p:grpSp>
          <p:cxnSp>
            <p:nvCxnSpPr>
              <p:cNvPr id="28" name="Přímá spojnice 27">
                <a:extLst>
                  <a:ext uri="{FF2B5EF4-FFF2-40B4-BE49-F238E27FC236}">
                    <a16:creationId xmlns:a16="http://schemas.microsoft.com/office/drawing/2014/main" id="{5020E8D5-46CF-4516-9D5A-1194DC40ADFF}"/>
                  </a:ext>
                </a:extLst>
              </p:cNvPr>
              <p:cNvCxnSpPr/>
              <p:nvPr/>
            </p:nvCxnSpPr>
            <p:spPr>
              <a:xfrm flipH="1">
                <a:off x="762000" y="0"/>
                <a:ext cx="1" cy="146685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9" name="Přímá spojnice 28">
                <a:extLst>
                  <a:ext uri="{FF2B5EF4-FFF2-40B4-BE49-F238E27FC236}">
                    <a16:creationId xmlns:a16="http://schemas.microsoft.com/office/drawing/2014/main" id="{2BDE35CD-2DCC-4F36-83A8-4D2BA386CFB7}"/>
                  </a:ext>
                </a:extLst>
              </p:cNvPr>
              <p:cNvCxnSpPr/>
              <p:nvPr/>
            </p:nvCxnSpPr>
            <p:spPr>
              <a:xfrm flipH="1">
                <a:off x="0" y="714375"/>
                <a:ext cx="1485900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73C4AF7D-5CAD-40AC-A6F6-1550AC27F7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12674" y="4072812"/>
              <a:ext cx="1980000" cy="1967226"/>
              <a:chOff x="0" y="0"/>
              <a:chExt cx="1476376" cy="1466850"/>
            </a:xfrm>
          </p:grpSpPr>
          <p:grpSp>
            <p:nvGrpSpPr>
              <p:cNvPr id="8" name="Skupina 7">
                <a:extLst>
                  <a:ext uri="{FF2B5EF4-FFF2-40B4-BE49-F238E27FC236}">
                    <a16:creationId xmlns:a16="http://schemas.microsoft.com/office/drawing/2014/main" id="{815528BA-7401-42A8-B395-145C9CC79217}"/>
                  </a:ext>
                </a:extLst>
              </p:cNvPr>
              <p:cNvGrpSpPr/>
              <p:nvPr/>
            </p:nvGrpSpPr>
            <p:grpSpPr>
              <a:xfrm>
                <a:off x="0" y="0"/>
                <a:ext cx="1476375" cy="1466850"/>
                <a:chOff x="0" y="0"/>
                <a:chExt cx="1476375" cy="1466850"/>
              </a:xfrm>
            </p:grpSpPr>
            <p:sp>
              <p:nvSpPr>
                <p:cNvPr id="11" name="Obdélník 10">
                  <a:extLst>
                    <a:ext uri="{FF2B5EF4-FFF2-40B4-BE49-F238E27FC236}">
                      <a16:creationId xmlns:a16="http://schemas.microsoft.com/office/drawing/2014/main" id="{FB823D1D-9597-4F5F-8150-38D4CB3D5C8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476375" cy="1466850"/>
                </a:xfrm>
                <a:prstGeom prst="rect">
                  <a:avLst/>
                </a:prstGeom>
                <a:solidFill>
                  <a:srgbClr val="FFC000"/>
                </a:solidFill>
                <a:ln w="25400" cap="flat" cmpd="sng" algn="ctr">
                  <a:solidFill>
                    <a:srgbClr val="FFC000"/>
                  </a:solidFill>
                  <a:prstDash val="solid"/>
                </a:ln>
                <a:effectLst/>
              </p:spPr>
              <p:txBody>
                <a:bodyPr rot="0" spcFirstLastPara="0" vert="horz" wrap="square" lIns="45720" tIns="22860" rIns="45720" bIns="228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cs-CZ" sz="900"/>
                </a:p>
              </p:txBody>
            </p:sp>
            <p:grpSp>
              <p:nvGrpSpPr>
                <p:cNvPr id="12" name="Skupina 11">
                  <a:extLst>
                    <a:ext uri="{FF2B5EF4-FFF2-40B4-BE49-F238E27FC236}">
                      <a16:creationId xmlns:a16="http://schemas.microsoft.com/office/drawing/2014/main" id="{C94800A1-98A4-4176-8A1A-4823EA726400}"/>
                    </a:ext>
                  </a:extLst>
                </p:cNvPr>
                <p:cNvGrpSpPr/>
                <p:nvPr/>
              </p:nvGrpSpPr>
              <p:grpSpPr>
                <a:xfrm>
                  <a:off x="161925" y="123825"/>
                  <a:ext cx="1171575" cy="1219200"/>
                  <a:chOff x="0" y="0"/>
                  <a:chExt cx="1171575" cy="1219200"/>
                </a:xfrm>
              </p:grpSpPr>
              <p:sp>
                <p:nvSpPr>
                  <p:cNvPr id="23" name="Ovál 22">
                    <a:extLst>
                      <a:ext uri="{FF2B5EF4-FFF2-40B4-BE49-F238E27FC236}">
                        <a16:creationId xmlns:a16="http://schemas.microsoft.com/office/drawing/2014/main" id="{529D9D3B-F071-4B55-9891-BE586490B123}"/>
                      </a:ext>
                    </a:extLst>
                  </p:cNvPr>
                  <p:cNvSpPr/>
                  <p:nvPr/>
                </p:nvSpPr>
                <p:spPr>
                  <a:xfrm>
                    <a:off x="1019175" y="0"/>
                    <a:ext cx="152400" cy="1524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900"/>
                  </a:p>
                </p:txBody>
              </p:sp>
              <p:sp>
                <p:nvSpPr>
                  <p:cNvPr id="24" name="Ovál 23">
                    <a:extLst>
                      <a:ext uri="{FF2B5EF4-FFF2-40B4-BE49-F238E27FC236}">
                        <a16:creationId xmlns:a16="http://schemas.microsoft.com/office/drawing/2014/main" id="{D318D8E1-83FE-4FA0-A473-C306B6D4FEE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52400" cy="1524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900"/>
                  </a:p>
                </p:txBody>
              </p:sp>
              <p:sp>
                <p:nvSpPr>
                  <p:cNvPr id="25" name="Ovál 24">
                    <a:extLst>
                      <a:ext uri="{FF2B5EF4-FFF2-40B4-BE49-F238E27FC236}">
                        <a16:creationId xmlns:a16="http://schemas.microsoft.com/office/drawing/2014/main" id="{4F644957-4D85-4714-921F-CB01631457E3}"/>
                      </a:ext>
                    </a:extLst>
                  </p:cNvPr>
                  <p:cNvSpPr/>
                  <p:nvPr/>
                </p:nvSpPr>
                <p:spPr>
                  <a:xfrm>
                    <a:off x="1019175" y="1066800"/>
                    <a:ext cx="152400" cy="1524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900"/>
                  </a:p>
                </p:txBody>
              </p:sp>
              <p:sp>
                <p:nvSpPr>
                  <p:cNvPr id="26" name="Ovál 25">
                    <a:extLst>
                      <a:ext uri="{FF2B5EF4-FFF2-40B4-BE49-F238E27FC236}">
                        <a16:creationId xmlns:a16="http://schemas.microsoft.com/office/drawing/2014/main" id="{55ADDDA8-A6CF-444A-B267-4E63BF3ED653}"/>
                      </a:ext>
                    </a:extLst>
                  </p:cNvPr>
                  <p:cNvSpPr/>
                  <p:nvPr/>
                </p:nvSpPr>
                <p:spPr>
                  <a:xfrm>
                    <a:off x="0" y="1066800"/>
                    <a:ext cx="152400" cy="1524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900"/>
                  </a:p>
                </p:txBody>
              </p:sp>
            </p:grpSp>
            <p:grpSp>
              <p:nvGrpSpPr>
                <p:cNvPr id="13" name="Skupina 12">
                  <a:extLst>
                    <a:ext uri="{FF2B5EF4-FFF2-40B4-BE49-F238E27FC236}">
                      <a16:creationId xmlns:a16="http://schemas.microsoft.com/office/drawing/2014/main" id="{DD6EE670-3526-4B0A-ABD9-BDA4D17F73F3}"/>
                    </a:ext>
                  </a:extLst>
                </p:cNvPr>
                <p:cNvGrpSpPr/>
                <p:nvPr/>
              </p:nvGrpSpPr>
              <p:grpSpPr>
                <a:xfrm>
                  <a:off x="161925" y="114300"/>
                  <a:ext cx="1162050" cy="1228725"/>
                  <a:chOff x="0" y="0"/>
                  <a:chExt cx="1162050" cy="1228725"/>
                </a:xfrm>
              </p:grpSpPr>
              <p:sp>
                <p:nvSpPr>
                  <p:cNvPr id="19" name="Ovál 18">
                    <a:extLst>
                      <a:ext uri="{FF2B5EF4-FFF2-40B4-BE49-F238E27FC236}">
                        <a16:creationId xmlns:a16="http://schemas.microsoft.com/office/drawing/2014/main" id="{5A166E9C-55AB-4835-BE32-6217499CDE2E}"/>
                      </a:ext>
                    </a:extLst>
                  </p:cNvPr>
                  <p:cNvSpPr/>
                  <p:nvPr/>
                </p:nvSpPr>
                <p:spPr>
                  <a:xfrm>
                    <a:off x="523875" y="1076325"/>
                    <a:ext cx="152400" cy="1524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900"/>
                  </a:p>
                </p:txBody>
              </p:sp>
              <p:sp>
                <p:nvSpPr>
                  <p:cNvPr id="20" name="Ovál 19">
                    <a:extLst>
                      <a:ext uri="{FF2B5EF4-FFF2-40B4-BE49-F238E27FC236}">
                        <a16:creationId xmlns:a16="http://schemas.microsoft.com/office/drawing/2014/main" id="{07FE7D67-06CA-4D85-8128-E7D344D7DE69}"/>
                      </a:ext>
                    </a:extLst>
                  </p:cNvPr>
                  <p:cNvSpPr/>
                  <p:nvPr/>
                </p:nvSpPr>
                <p:spPr>
                  <a:xfrm>
                    <a:off x="0" y="514350"/>
                    <a:ext cx="152400" cy="1524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900"/>
                  </a:p>
                </p:txBody>
              </p:sp>
              <p:sp>
                <p:nvSpPr>
                  <p:cNvPr id="21" name="Ovál 20">
                    <a:extLst>
                      <a:ext uri="{FF2B5EF4-FFF2-40B4-BE49-F238E27FC236}">
                        <a16:creationId xmlns:a16="http://schemas.microsoft.com/office/drawing/2014/main" id="{DE588987-1139-4956-9013-32BDB59536F1}"/>
                      </a:ext>
                    </a:extLst>
                  </p:cNvPr>
                  <p:cNvSpPr/>
                  <p:nvPr/>
                </p:nvSpPr>
                <p:spPr>
                  <a:xfrm>
                    <a:off x="523875" y="0"/>
                    <a:ext cx="152400" cy="1524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900"/>
                  </a:p>
                </p:txBody>
              </p:sp>
              <p:sp>
                <p:nvSpPr>
                  <p:cNvPr id="22" name="Ovál 21">
                    <a:extLst>
                      <a:ext uri="{FF2B5EF4-FFF2-40B4-BE49-F238E27FC236}">
                        <a16:creationId xmlns:a16="http://schemas.microsoft.com/office/drawing/2014/main" id="{66488522-B608-4A03-918E-DC4394F57E6E}"/>
                      </a:ext>
                    </a:extLst>
                  </p:cNvPr>
                  <p:cNvSpPr/>
                  <p:nvPr/>
                </p:nvSpPr>
                <p:spPr>
                  <a:xfrm>
                    <a:off x="1009650" y="514350"/>
                    <a:ext cx="152400" cy="1524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900"/>
                  </a:p>
                </p:txBody>
              </p:sp>
            </p:grpSp>
            <p:grpSp>
              <p:nvGrpSpPr>
                <p:cNvPr id="14" name="Skupina 13">
                  <a:extLst>
                    <a:ext uri="{FF2B5EF4-FFF2-40B4-BE49-F238E27FC236}">
                      <a16:creationId xmlns:a16="http://schemas.microsoft.com/office/drawing/2014/main" id="{17FF7CD6-4BF9-4F43-ABB1-5E23A9D87FD2}"/>
                    </a:ext>
                  </a:extLst>
                </p:cNvPr>
                <p:cNvGrpSpPr/>
                <p:nvPr/>
              </p:nvGrpSpPr>
              <p:grpSpPr>
                <a:xfrm>
                  <a:off x="533400" y="476250"/>
                  <a:ext cx="457200" cy="476250"/>
                  <a:chOff x="0" y="0"/>
                  <a:chExt cx="457200" cy="476250"/>
                </a:xfrm>
              </p:grpSpPr>
              <p:sp>
                <p:nvSpPr>
                  <p:cNvPr id="15" name="Ovál 14">
                    <a:extLst>
                      <a:ext uri="{FF2B5EF4-FFF2-40B4-BE49-F238E27FC236}">
                        <a16:creationId xmlns:a16="http://schemas.microsoft.com/office/drawing/2014/main" id="{6DC74C6E-2706-49BB-8675-53EC83216DC6}"/>
                      </a:ext>
                    </a:extLst>
                  </p:cNvPr>
                  <p:cNvSpPr/>
                  <p:nvPr/>
                </p:nvSpPr>
                <p:spPr>
                  <a:xfrm>
                    <a:off x="0" y="323850"/>
                    <a:ext cx="152400" cy="1524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900"/>
                  </a:p>
                </p:txBody>
              </p:sp>
              <p:sp>
                <p:nvSpPr>
                  <p:cNvPr id="16" name="Ovál 15">
                    <a:extLst>
                      <a:ext uri="{FF2B5EF4-FFF2-40B4-BE49-F238E27FC236}">
                        <a16:creationId xmlns:a16="http://schemas.microsoft.com/office/drawing/2014/main" id="{109E8ED2-0A71-4F5D-9C94-E6BEE14592B0}"/>
                      </a:ext>
                    </a:extLst>
                  </p:cNvPr>
                  <p:cNvSpPr/>
                  <p:nvPr/>
                </p:nvSpPr>
                <p:spPr>
                  <a:xfrm>
                    <a:off x="304800" y="323850"/>
                    <a:ext cx="152400" cy="1524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900"/>
                  </a:p>
                </p:txBody>
              </p:sp>
              <p:sp>
                <p:nvSpPr>
                  <p:cNvPr id="17" name="Ovál 16">
                    <a:extLst>
                      <a:ext uri="{FF2B5EF4-FFF2-40B4-BE49-F238E27FC236}">
                        <a16:creationId xmlns:a16="http://schemas.microsoft.com/office/drawing/2014/main" id="{8C023572-E368-48D7-A315-9CC4B3FFA3A8}"/>
                      </a:ext>
                    </a:extLst>
                  </p:cNvPr>
                  <p:cNvSpPr/>
                  <p:nvPr/>
                </p:nvSpPr>
                <p:spPr>
                  <a:xfrm>
                    <a:off x="0" y="9525"/>
                    <a:ext cx="152400" cy="1524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900"/>
                  </a:p>
                </p:txBody>
              </p:sp>
              <p:sp>
                <p:nvSpPr>
                  <p:cNvPr id="18" name="Ovál 17">
                    <a:extLst>
                      <a:ext uri="{FF2B5EF4-FFF2-40B4-BE49-F238E27FC236}">
                        <a16:creationId xmlns:a16="http://schemas.microsoft.com/office/drawing/2014/main" id="{0F88415E-E507-4D2C-B138-4492BEBE2B8B}"/>
                      </a:ext>
                    </a:extLst>
                  </p:cNvPr>
                  <p:cNvSpPr/>
                  <p:nvPr/>
                </p:nvSpPr>
                <p:spPr>
                  <a:xfrm>
                    <a:off x="304800" y="0"/>
                    <a:ext cx="152400" cy="152400"/>
                  </a:xfrm>
                  <a:prstGeom prst="ellipse">
                    <a:avLst/>
                  </a:prstGeom>
                  <a:solidFill>
                    <a:srgbClr val="C00000"/>
                  </a:solidFill>
                  <a:ln w="25400" cap="flat" cmpd="sng" algn="ctr">
                    <a:solidFill>
                      <a:srgbClr val="C00000"/>
                    </a:solidFill>
                    <a:prstDash val="solid"/>
                  </a:ln>
                  <a:effectLst/>
                </p:spPr>
                <p:txBody>
                  <a:bodyPr rot="0" spcFirstLastPara="0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cs-CZ" sz="900"/>
                  </a:p>
                </p:txBody>
              </p:sp>
            </p:grpSp>
          </p:grpSp>
          <p:cxnSp>
            <p:nvCxnSpPr>
              <p:cNvPr id="9" name="Přímá spojnice 8">
                <a:extLst>
                  <a:ext uri="{FF2B5EF4-FFF2-40B4-BE49-F238E27FC236}">
                    <a16:creationId xmlns:a16="http://schemas.microsoft.com/office/drawing/2014/main" id="{A49BF406-06F1-4BCC-9AE3-2648AC6BEA46}"/>
                  </a:ext>
                </a:extLst>
              </p:cNvPr>
              <p:cNvCxnSpPr/>
              <p:nvPr/>
            </p:nvCxnSpPr>
            <p:spPr>
              <a:xfrm flipH="1">
                <a:off x="0" y="457200"/>
                <a:ext cx="1476376" cy="542925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" name="Přímá spojnice 9">
                <a:extLst>
                  <a:ext uri="{FF2B5EF4-FFF2-40B4-BE49-F238E27FC236}">
                    <a16:creationId xmlns:a16="http://schemas.microsoft.com/office/drawing/2014/main" id="{4F74098C-4590-461B-B411-F789E16CB171}"/>
                  </a:ext>
                </a:extLst>
              </p:cNvPr>
              <p:cNvCxnSpPr/>
              <p:nvPr/>
            </p:nvCxnSpPr>
            <p:spPr>
              <a:xfrm>
                <a:off x="533400" y="0"/>
                <a:ext cx="457199" cy="146685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6886898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 v SOV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09972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Příklady již zpracovaných úloh v rámci STEM pro SOV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9544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30D016-227C-4D2B-B35C-1001963BC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BEEF7A-7D5F-4A38-BACC-447FCA065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Tabulka 2">
            <a:extLst>
              <a:ext uri="{FF2B5EF4-FFF2-40B4-BE49-F238E27FC236}">
                <a16:creationId xmlns:a16="http://schemas.microsoft.com/office/drawing/2014/main" id="{60A9B5C0-44A1-4146-8744-17947D287A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870846"/>
              </p:ext>
            </p:extLst>
          </p:nvPr>
        </p:nvGraphicFramePr>
        <p:xfrm>
          <a:off x="286563" y="1"/>
          <a:ext cx="11618874" cy="6878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8874">
                  <a:extLst>
                    <a:ext uri="{9D8B030D-6E8A-4147-A177-3AD203B41FA5}">
                      <a16:colId xmlns:a16="http://schemas.microsoft.com/office/drawing/2014/main" val="2632173631"/>
                    </a:ext>
                  </a:extLst>
                </a:gridCol>
              </a:tblGrid>
              <a:tr h="6474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Název úlohy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Výroba drátěných modelů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587194"/>
                  </a:ext>
                </a:extLst>
              </a:tr>
              <a:tr h="4394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Autor: </a:t>
                      </a: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Josef Bobek, Mgr. SPŠ Třebíč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5999074"/>
                  </a:ext>
                </a:extLst>
              </a:tr>
              <a:tr h="9779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Doporučené určení úlohy 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23 – Strojírenství a strojírenská výroba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6642750"/>
                  </a:ext>
                </a:extLst>
              </a:tr>
              <a:tr h="24860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Vazba na vzdělávací obory STEM dle RVP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Matematika, Přírodo vědné vzdělávání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 (chemie), </a:t>
                      </a: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Vzdělávání v informačních a komunikačních technologií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 (IKT), </a:t>
                      </a: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Ekonomické vzdělávání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 (ekonomika), </a:t>
                      </a: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Výrobky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Odborný výcvik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.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Matematika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číselné obory, procenta, trojčlenka, planimetrie, stereometrie, práce s daty, finanční matematika.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Chemie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kovy, slitiny a barvy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IKT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práce s počítačem, internetem, textový editor, tabulkový editor, zpracování dokumentace, </a:t>
                      </a:r>
                      <a:r>
                        <a:rPr lang="cs-CZ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geogebra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Ekonomika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rozpočet, náklady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Výrobky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technická dokumentace, materiály, montáž výrobků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Odborný výcvik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stříhání, řezání, broušení, sváření, BOZP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2449892"/>
                  </a:ext>
                </a:extLst>
              </a:tr>
              <a:tr h="17781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Očekávané výsledky učení  </a:t>
                      </a:r>
                      <a:endParaRPr lang="cs-CZ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Žák: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připraví technickou dokumentaci k výrobě těles, včetně výpočtů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zvolí materiál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vyrobí těleso</a:t>
                      </a:r>
                    </a:p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 A4 připraví kartu tělesa – tabulkové obrázky, vztahy a sítě těles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vyčíslí náklady na výrobu a množství odpadu</a:t>
                      </a:r>
                      <a:endParaRPr lang="cs-CZ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813446"/>
                  </a:ext>
                </a:extLst>
              </a:tr>
              <a:tr h="5289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cs-CZ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Časová náročnost: </a:t>
                      </a:r>
                      <a:r>
                        <a:rPr lang="cs-CZ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hodin</a:t>
                      </a:r>
                      <a:endParaRPr lang="cs-CZ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639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05440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5CA5C4-A7A0-4C56-B5B5-DFE4E3507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AEB26E1-5787-45C8-800A-3ED82DFC6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5" name="Tabulka 2">
            <a:extLst>
              <a:ext uri="{FF2B5EF4-FFF2-40B4-BE49-F238E27FC236}">
                <a16:creationId xmlns:a16="http://schemas.microsoft.com/office/drawing/2014/main" id="{897E684B-49A9-47FD-95FC-FE6EC3076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449543"/>
              </p:ext>
            </p:extLst>
          </p:nvPr>
        </p:nvGraphicFramePr>
        <p:xfrm>
          <a:off x="159328" y="177885"/>
          <a:ext cx="11873345" cy="6502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73345">
                  <a:extLst>
                    <a:ext uri="{9D8B030D-6E8A-4147-A177-3AD203B41FA5}">
                      <a16:colId xmlns:a16="http://schemas.microsoft.com/office/drawing/2014/main" val="1131150501"/>
                    </a:ext>
                  </a:extLst>
                </a:gridCol>
              </a:tblGrid>
              <a:tr h="1597268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Zadání úlohy</a:t>
                      </a:r>
                    </a:p>
                    <a:p>
                      <a:pPr algn="just"/>
                      <a:r>
                        <a:rPr lang="cs-CZ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Žáci pracují ve dvojicích. Dostanou přidělené těleso (krychle, kvádry – různé typy, hranoly, jehlany, kužely, komolá tělesa, koule). Vypracují technickou dokumentaci, včetně výpočtů, pomocí nichž vyrobí těleso v odborném výcviku. U těles budou i ukázky stěnových a tělesových uhlopříček a výšek. Hotový výrobek bude i natřený. Pro těleso žáci vyrobí kartu na A4. Zvolí materiál, barvu a vyčíslí náklady. Určí množství odpadů v procentech.</a:t>
                      </a:r>
                      <a:endParaRPr lang="cs-CZ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602283"/>
                  </a:ext>
                </a:extLst>
              </a:tr>
              <a:tr h="15972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Pomůcky</a:t>
                      </a:r>
                      <a:endParaRPr lang="cs-CZ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stroje ve strojnické dílně</a:t>
                      </a:r>
                    </a:p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drát</a:t>
                      </a:r>
                    </a:p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barva a věci k natření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kalkulačka a počítač</a:t>
                      </a:r>
                      <a:endParaRPr lang="cs-CZ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633315"/>
                  </a:ext>
                </a:extLst>
              </a:tr>
              <a:tr h="20959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Kritéria hodnocení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Při hodnocení výsledků je důležitá spolupráce učitelů.</a:t>
                      </a:r>
                      <a:endParaRPr lang="cs-CZ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vypracuje technickou dokumentaci a výpočty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přístup k úkolu a aktivita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vypracování modelu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vypracování karty tělesa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vyčíslit náklady a odpad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6769049"/>
                  </a:ext>
                </a:extLst>
              </a:tr>
              <a:tr h="6058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Doporučená literatura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Tabulky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8232127"/>
                  </a:ext>
                </a:extLst>
              </a:tr>
              <a:tr h="6058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Poznámky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1F3864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Lze různě kombinovat počty žáků ve skupině a počty a typy těles.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3516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2925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 v SOV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09972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Možnosti realizace STEM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komplexní úlohy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žákovské projekty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CUN úlohy (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unfamiliar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and non-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routine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moduly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9391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2">
            <a:extLst>
              <a:ext uri="{FF2B5EF4-FFF2-40B4-BE49-F238E27FC236}">
                <a16:creationId xmlns:a16="http://schemas.microsoft.com/office/drawing/2014/main" id="{5D609806-B8E4-E8DA-7FF9-7647262292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021001"/>
              </p:ext>
            </p:extLst>
          </p:nvPr>
        </p:nvGraphicFramePr>
        <p:xfrm>
          <a:off x="117764" y="64827"/>
          <a:ext cx="11956473" cy="6728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6473">
                  <a:extLst>
                    <a:ext uri="{9D8B030D-6E8A-4147-A177-3AD203B41FA5}">
                      <a16:colId xmlns:a16="http://schemas.microsoft.com/office/drawing/2014/main" val="1778176843"/>
                    </a:ext>
                  </a:extLst>
                </a:gridCol>
              </a:tblGrid>
              <a:tr h="6095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Název úlohy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Hygiena v učebnách – měření CO</a:t>
                      </a:r>
                      <a:r>
                        <a:rPr lang="cs-CZ" sz="2000" b="1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2, </a:t>
                      </a: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osvětlení a hluku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032751"/>
                  </a:ext>
                </a:extLst>
              </a:tr>
              <a:tr h="4607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Autor: </a:t>
                      </a: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Josef Bobek, Mgr. SPŠ Třebíč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6819551"/>
                  </a:ext>
                </a:extLst>
              </a:tr>
              <a:tr h="948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Doporučené určení úlohy 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26- Elektrotechnika, telekomunikační a výpočetní technika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5090427"/>
                  </a:ext>
                </a:extLst>
              </a:tr>
              <a:tr h="10703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Vazba na vzdělávací obory STEM dle RVP 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Matematika, Přírodní vzdělávání 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(fyzika, chemie)</a:t>
                      </a: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, Vzdělávání pro zdraví, Informační a telekomunikační technologie 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(IKT),</a:t>
                      </a: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 Elektrotechnika, Elektrotechnické měření 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Matematika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číselné obory, úprava výrazů, procenta, trojčlenka, práce s daty, slovní úlohy, převody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Fyzika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jednotky hluku a osvětlení, převody jednotek, optika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Chemie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chemické reakce a rovnice, chemické výpočty, CO</a:t>
                      </a:r>
                      <a:r>
                        <a:rPr lang="cs-CZ" sz="16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vlastnosti, negativní vlivy, fotosyntéza, spalování, převody </a:t>
                      </a:r>
                      <a:r>
                        <a:rPr lang="cs-CZ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ppm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IKT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textový editor, tabulkový editor, vyhodnocení dat, internet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Elektrotechnika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BOZP, napájení přístrojů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Elektrotechnické měření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měřící přístroje, chyby měření, zpracování naměřených hodnot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8829405"/>
                  </a:ext>
                </a:extLst>
              </a:tr>
              <a:tr h="4607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Očekávané výsledky učení  </a:t>
                      </a:r>
                      <a:endParaRPr lang="cs-CZ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Žák</a:t>
                      </a:r>
                      <a:endParaRPr lang="cs-CZ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naměří CO</a:t>
                      </a:r>
                      <a:r>
                        <a:rPr lang="cs-CZ" sz="16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hluk a osvětlení v určených prostorech měřícími přístroji nebo mobilem s aplikací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vytvoří cenové relace používaných přístrojů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zvolí porovnávací kritéria naměřených hodnot (např. počet žáků, druh tříd, chodby, druh osvětlení …)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převede CO</a:t>
                      </a:r>
                      <a:r>
                        <a:rPr lang="cs-CZ" sz="16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z </a:t>
                      </a:r>
                      <a:r>
                        <a:rPr lang="cs-CZ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ppm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na litry, určí kolik by z toho množství vzniklo kyslíku při fotosyntéze a z jakého množství uhlí by vzniklo dané množství CO</a:t>
                      </a:r>
                      <a:r>
                        <a:rPr lang="cs-CZ" sz="16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zpracování výsledků do přehledné tabulky, vyhodnocení výsledků podle norem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endParaRPr lang="cs-CZ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5124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1276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2">
            <a:extLst>
              <a:ext uri="{FF2B5EF4-FFF2-40B4-BE49-F238E27FC236}">
                <a16:creationId xmlns:a16="http://schemas.microsoft.com/office/drawing/2014/main" id="{572F1CDB-D85A-45E1-447E-0F6C34DBB9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46686"/>
              </p:ext>
            </p:extLst>
          </p:nvPr>
        </p:nvGraphicFramePr>
        <p:xfrm>
          <a:off x="233124" y="30146"/>
          <a:ext cx="11707091" cy="6797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07091">
                  <a:extLst>
                    <a:ext uri="{9D8B030D-6E8A-4147-A177-3AD203B41FA5}">
                      <a16:colId xmlns:a16="http://schemas.microsoft.com/office/drawing/2014/main" val="989002904"/>
                    </a:ext>
                  </a:extLst>
                </a:gridCol>
              </a:tblGrid>
              <a:tr h="5570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Časová náročnost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4 hodiny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191266"/>
                  </a:ext>
                </a:extLst>
              </a:tr>
              <a:tr h="5866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Zadání úlohy</a:t>
                      </a:r>
                      <a:endParaRPr lang="cs-CZ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Žáci pracují ve dvojicích, jsou jim přiděleny měřící přístroje na měření CO</a:t>
                      </a:r>
                      <a:r>
                        <a:rPr lang="cs-CZ" sz="1600" b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2</a:t>
                      </a: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, osvětlení a hluku. Dají se použít i aplikace na mobilu. Žáci si zvolí prostory, které jsou k výběru a zvolí porovnávací kritéria. Výsledky zpracují do přehledné tabulky a vyhodnotí výsledky podle vyhledaných norem. Množství CO</a:t>
                      </a:r>
                      <a:r>
                        <a:rPr lang="cs-CZ" sz="1600" b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2</a:t>
                      </a: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 z </a:t>
                      </a:r>
                      <a:r>
                        <a:rPr lang="cs-CZ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ppm</a:t>
                      </a: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 převedou na objem v daném prostoru a vypočítají, kolik by vzniklo z daného množství kyslíku při fotosyntéze a kolik uhlí by se muselo spálit, aby vzniklo dané množství CO</a:t>
                      </a:r>
                      <a:r>
                        <a:rPr lang="cs-CZ" sz="1600" b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2</a:t>
                      </a: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82888173"/>
                  </a:ext>
                </a:extLst>
              </a:tr>
              <a:tr h="4422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Pomůcky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cs-CZ" sz="16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Rotronic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 CL 11 – měření CO</a:t>
                      </a:r>
                      <a:r>
                        <a:rPr lang="cs-CZ" sz="16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2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SAUTER SU 130 – hlukoměr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SAUTER SO 200K – luxmetr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Kalkulačka, počítač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1152291"/>
                  </a:ext>
                </a:extLst>
              </a:tr>
              <a:tr h="4422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Kritéria hodnocení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Při hodnocení výsledků učitel hodnotí: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přístup žáků k úkolům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kreativita při stanovení kritérií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zpracování naměřených výsledků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vyhodnocení podle norem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výpočet množství O</a:t>
                      </a:r>
                      <a:r>
                        <a:rPr lang="cs-CZ" sz="16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2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výpočet množství uhlí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0178361"/>
                  </a:ext>
                </a:extLst>
              </a:tr>
              <a:tr h="4422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Doporučená literatura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08341284"/>
                  </a:ext>
                </a:extLst>
              </a:tr>
              <a:tr h="4422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Poznámky: 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Pro měření lze použít i aplikace v mobilním telefonu.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8246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59352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3">
            <a:extLst>
              <a:ext uri="{FF2B5EF4-FFF2-40B4-BE49-F238E27FC236}">
                <a16:creationId xmlns:a16="http://schemas.microsoft.com/office/drawing/2014/main" id="{770E822A-A8F1-A066-4082-FB3E4D2C36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946179"/>
              </p:ext>
            </p:extLst>
          </p:nvPr>
        </p:nvGraphicFramePr>
        <p:xfrm>
          <a:off x="0" y="296984"/>
          <a:ext cx="12192000" cy="6264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1540059376"/>
                    </a:ext>
                  </a:extLst>
                </a:gridCol>
              </a:tblGrid>
              <a:tr h="6811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Název úlohy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Rozvod elektřiny v učebně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199698"/>
                  </a:ext>
                </a:extLst>
              </a:tr>
              <a:tr h="4478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Autor: Josef Bobek, Mgr. SPŠ Třebíč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4622235"/>
                  </a:ext>
                </a:extLst>
              </a:tr>
              <a:tr h="10224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Doporučené určení úlohy </a:t>
                      </a:r>
                      <a:endParaRPr lang="cs-CZ" sz="16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</a:t>
                      </a:r>
                      <a:endParaRPr lang="cs-CZ" sz="16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 – Elektrotechnika, telekomunikační a výpočetní technika</a:t>
                      </a:r>
                      <a:endParaRPr lang="cs-CZ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12962"/>
                  </a:ext>
                </a:extLst>
              </a:tr>
              <a:tr h="33967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Vazba na vzdělávací obory STEM dle RVP 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Matematika, Přírodo vědné vzdělávání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 (fyzika, chemie), </a:t>
                      </a: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Společenskovědní vzdělání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 (občanská nauka), </a:t>
                      </a: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Vzdělávání v informačních a komunikačních technologií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 (IKT), </a:t>
                      </a: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Ekonomické vzdělávání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 (ekonomika), </a:t>
                      </a: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Elektrotechnika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 (rozvodná zařízení, elektrická zařízení), </a:t>
                      </a: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Elektrochemické instalace, montáže a opravy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 (ODV)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Matematika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číselné obory, procenta, trojčlenka, planimetrie, stereometrie a práce s daty, finanční matematika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Fyzika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elektřina a magnetismus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Chemie 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– kovy, ekologie (odpady a nakládaní s nimi)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IKT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práce s počítačem, internetem, textový editor, tabulkový editor, zpracování dokumentace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Občanská nauka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trh a jeho fungování, mzda časová a úkolová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Ekonomika 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– podnikání, rozpočet, mzda, náklady, zisk a daně.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Elektrotechnika 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– elektrický proud, Ohmův zákon, BOZP.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Odborný výcvik</a:t>
                      </a: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rozvedení vodičů, zapojení světel a zásuvek, zapojení do rozvodné skříně. 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9458170"/>
                  </a:ext>
                </a:extLst>
              </a:tr>
              <a:tr h="7157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Časová náročnost</a:t>
                      </a:r>
                      <a:endParaRPr lang="cs-CZ" sz="16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hodin</a:t>
                      </a:r>
                      <a:endParaRPr lang="cs-CZ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3902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24311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2">
            <a:extLst>
              <a:ext uri="{FF2B5EF4-FFF2-40B4-BE49-F238E27FC236}">
                <a16:creationId xmlns:a16="http://schemas.microsoft.com/office/drawing/2014/main" id="{A1482970-CB0F-41B6-53CD-402095C7C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415890"/>
              </p:ext>
            </p:extLst>
          </p:nvPr>
        </p:nvGraphicFramePr>
        <p:xfrm>
          <a:off x="0" y="251460"/>
          <a:ext cx="12192001" cy="6355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1">
                  <a:extLst>
                    <a:ext uri="{9D8B030D-6E8A-4147-A177-3AD203B41FA5}">
                      <a16:colId xmlns:a16="http://schemas.microsoft.com/office/drawing/2014/main" val="3879059599"/>
                    </a:ext>
                  </a:extLst>
                </a:gridCol>
              </a:tblGrid>
              <a:tr h="20366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Očekávané výsledky učení  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Žák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nakreslí technickou dokumentaci (rukou, CAD)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vypočítá množství kabelů, určí typ kabelů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vypočítá množství odpadu – sutě na zdířku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navrhne množství materiálu – kabel, zásuvky, světla a vypínače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navrhne rozpočet materiálu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provede kalkulaci mzdy – časovou a úkolovou – porovná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endParaRPr lang="cs-CZ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758790"/>
                  </a:ext>
                </a:extLst>
              </a:tr>
              <a:tr h="2011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Zadání úlohy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Skupina elektrikářů má provést elektroinstalaci v učebně – rozvody na zásuvky a světla (počet zářivek specifikovat – např.18)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Úkoly:</a:t>
                      </a:r>
                    </a:p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Pomocí vhodného softwaru načrtni výkres technické dokumentace.</a:t>
                      </a:r>
                    </a:p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Zpracuje v bodech zásady BOZP.</a:t>
                      </a:r>
                    </a:p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Vypočítá množství kabelů, určí typ kabelů, je zadaný počet světel, rozmístění a počet zásuvek a vypínačů.</a:t>
                      </a:r>
                    </a:p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Vypočítá množství odpadu – sutě při přípravě drážky na kabel.</a:t>
                      </a:r>
                    </a:p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Udělá rozpočet materiálů – vyhledá na internetu.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Vypočítá mzdu – celkově, na jednoho pracovníka – porovnání časové a úkolové mzdy.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920383"/>
                  </a:ext>
                </a:extLst>
              </a:tr>
              <a:tr h="4491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Pomůcky</a:t>
                      </a:r>
                      <a:endParaRPr lang="cs-CZ" sz="16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počítač</a:t>
                      </a:r>
                    </a:p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kalkulátor</a:t>
                      </a:r>
                    </a:p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měřidla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vhodné nářadí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421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90255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2">
            <a:extLst>
              <a:ext uri="{FF2B5EF4-FFF2-40B4-BE49-F238E27FC236}">
                <a16:creationId xmlns:a16="http://schemas.microsoft.com/office/drawing/2014/main" id="{A1482970-CB0F-41B6-53CD-402095C7C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00329"/>
              </p:ext>
            </p:extLst>
          </p:nvPr>
        </p:nvGraphicFramePr>
        <p:xfrm>
          <a:off x="0" y="1128179"/>
          <a:ext cx="12192001" cy="4601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1">
                  <a:extLst>
                    <a:ext uri="{9D8B030D-6E8A-4147-A177-3AD203B41FA5}">
                      <a16:colId xmlns:a16="http://schemas.microsoft.com/office/drawing/2014/main" val="3879059599"/>
                    </a:ext>
                  </a:extLst>
                </a:gridCol>
              </a:tblGrid>
              <a:tr h="54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758790"/>
                  </a:ext>
                </a:extLst>
              </a:tr>
              <a:tr h="4491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Pomůcky</a:t>
                      </a:r>
                      <a:endParaRPr lang="cs-CZ" sz="16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počítač</a:t>
                      </a:r>
                    </a:p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kalkulátor</a:t>
                      </a:r>
                    </a:p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měřidla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vhodné nářadí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cs-CZ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4212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Kritéria hodnocení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Při hodnocení výsledků je důležitá spolupráce učitelů.</a:t>
                      </a:r>
                      <a:endParaRPr lang="cs-CZ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výpočty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přístup žáků k úkolům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spolupráce a aktivita ve skupině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zručnost, kvalita práce a správnost zapojení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Calibri" panose="020F0502020204030204" pitchFamily="34" charset="0"/>
                        <a:buChar char="-"/>
                      </a:pP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4618852"/>
                  </a:ext>
                </a:extLst>
              </a:tr>
              <a:tr h="4491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-BoldMT"/>
                          <a:cs typeface="Arial" panose="020B0604020202020204" pitchFamily="34" charset="0"/>
                        </a:rPr>
                        <a:t>Doporučená literatura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9894654"/>
                  </a:ext>
                </a:extLst>
              </a:tr>
              <a:tr h="4491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NewRomanPSMT"/>
                          <a:cs typeface="Arial" panose="020B0604020202020204" pitchFamily="34" charset="0"/>
                        </a:rPr>
                        <a:t>Poznámky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78235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84762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Náš tým, který se problematikou zabýval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0997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Miroslav Bartošek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Josef Bobek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Zuzana Bobková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František Procházka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Miroslav Staněk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6496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MOV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39" y="1795345"/>
            <a:ext cx="11199606" cy="40997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MOV =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modernizace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odborného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vzdělávání</a:t>
            </a: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9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https://mov.nuv.cz/</a:t>
            </a:r>
            <a:endParaRPr lang="cs-CZ" sz="29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F7AFCD8-81C3-4203-9643-43674487D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22" r="1056" b="4708"/>
          <a:stretch/>
        </p:blipFill>
        <p:spPr>
          <a:xfrm>
            <a:off x="2126704" y="2941983"/>
            <a:ext cx="7938594" cy="391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006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MOV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39" y="1795345"/>
            <a:ext cx="11199606" cy="40997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MOV =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modernizace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odborného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vzdělávání</a:t>
            </a: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400"/>
              </a:spcAft>
            </a:pPr>
            <a:r>
              <a:rPr lang="cs-CZ" sz="32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MOV – Složky a soubory (nuv.cz)</a:t>
            </a:r>
            <a:endParaRPr lang="cs-CZ" sz="3200" dirty="0">
              <a:solidFill>
                <a:srgbClr val="0070C0"/>
              </a:solidFill>
            </a:endParaRP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metodická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příručka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pro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obory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E 1. a 2.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díl</a:t>
            </a: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metodická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příručka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pro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práci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s CUN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úlohami</a:t>
            </a: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metodická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příručka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pro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práci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komplexními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úlohami</a:t>
            </a: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východiska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pro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tvorbu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ŠVP SOV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matematika</a:t>
            </a: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0424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MOV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39" y="1795345"/>
            <a:ext cx="11199606" cy="40997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MOV =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modernizace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odborného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vzdělávání</a:t>
            </a: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400"/>
              </a:spcAft>
            </a:pPr>
            <a:r>
              <a:rPr lang="cs-CZ" sz="32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MOV – Složky a soubory (nuv.cz)</a:t>
            </a:r>
            <a:endParaRPr lang="cs-CZ" sz="3200" dirty="0">
              <a:solidFill>
                <a:srgbClr val="0070C0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C5994BB-CD27-4905-8F5F-9B3999037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205" y="2901605"/>
            <a:ext cx="7033591" cy="395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782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Sbírky příkladů z aplikované matematiky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39" y="1795345"/>
            <a:ext cx="11199606" cy="40997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Sbírka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řešených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úloh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aplikované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matematiky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strojírenství</a:t>
            </a: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9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http://www.nuv.cz/file/3427/</a:t>
            </a:r>
            <a:endParaRPr lang="cs-CZ" sz="2900" dirty="0">
              <a:solidFill>
                <a:srgbClr val="0070C0"/>
              </a:solidFill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Sbírka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řešených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úloh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aplikované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00" dirty="0" err="1">
                <a:latin typeface="Arial" panose="020B0604020202020204" pitchFamily="34" charset="0"/>
                <a:cs typeface="Arial" panose="020B0604020202020204" pitchFamily="34" charset="0"/>
              </a:rPr>
              <a:t>matematiky</a:t>
            </a:r>
            <a:r>
              <a:rPr lang="en-US" sz="29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2900" dirty="0">
                <a:latin typeface="Arial" panose="020B0604020202020204" pitchFamily="34" charset="0"/>
                <a:cs typeface="Arial" panose="020B0604020202020204" pitchFamily="34" charset="0"/>
              </a:rPr>
              <a:t>elektro</a:t>
            </a:r>
            <a:endParaRPr lang="en-US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sz="29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http://www.nuv.cz/vystupy/sbirka-resenych-uloh-z-aplikovane-matematiky-elektro?highlightWords=Sb%C3%ADrka+%C5%99e%C5%A1en%C3%BDch+%C3%BAloh+aplikovan%C3%A9+matematiky</a:t>
            </a:r>
            <a:endParaRPr lang="cs-CZ" sz="2900" dirty="0">
              <a:solidFill>
                <a:srgbClr val="0070C0"/>
              </a:solidFill>
            </a:endParaRP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268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Žákovský projekt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099727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kořeny najdeme v pedagogické praxi 18. i 19. století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pomáhá učiteli zpestřit vyučování a zaujmout žáky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podporuje frontální výuku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přispívá k osvojování klíčových kompetencí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žáci se aktivně zapojují do plánování učebních činností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a vnášejí zde vlastní nápady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6523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Sbírky příkladů z aplikované matematiky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39" y="1795345"/>
            <a:ext cx="11199606" cy="4099727"/>
          </a:xfrm>
        </p:spPr>
        <p:txBody>
          <a:bodyPr>
            <a:normAutofit/>
          </a:bodyPr>
          <a:lstStyle/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038B2D-5DBA-4BD6-BD43-7D9DA8138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852" y="2155371"/>
            <a:ext cx="7898296" cy="444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774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Sbírky příkladů z aplikované matematiky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739" y="1795345"/>
            <a:ext cx="11199606" cy="4099727"/>
          </a:xfrm>
        </p:spPr>
        <p:txBody>
          <a:bodyPr>
            <a:normAutofit/>
          </a:bodyPr>
          <a:lstStyle/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7A1D306-DB40-4039-BA2B-D5D4BE6C5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800" y="2155371"/>
            <a:ext cx="7898400" cy="444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452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</p:txBody>
      </p:sp>
      <p:pic>
        <p:nvPicPr>
          <p:cNvPr id="4" name="Picture 4" descr="SouvisejÃ­cÃ­ obrÃ¡zek">
            <a:extLst>
              <a:ext uri="{FF2B5EF4-FFF2-40B4-BE49-F238E27FC236}">
                <a16:creationId xmlns:a16="http://schemas.microsoft.com/office/drawing/2014/main" id="{CE2748E8-504E-4DE1-B8B1-A38FC2959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32" y="2150346"/>
            <a:ext cx="3063312" cy="439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D1AD90AA-40CA-4715-B154-3909BA4E77E6}"/>
              </a:ext>
            </a:extLst>
          </p:cNvPr>
          <p:cNvSpPr txBox="1">
            <a:spLocks/>
          </p:cNvSpPr>
          <p:nvPr/>
        </p:nvSpPr>
        <p:spPr>
          <a:xfrm>
            <a:off x="4189444" y="2425861"/>
            <a:ext cx="7090584" cy="3846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800"/>
              </a:spcAft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Dívejte se vzhůru na hvězdy 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a nikoli dolů na nohy.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Pokuste se pochopit, </a:t>
            </a:r>
            <a:b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co vidíte a proč existuje vesmír. </a:t>
            </a:r>
          </a:p>
          <a:p>
            <a:pPr>
              <a:spcBef>
                <a:spcPts val="1200"/>
              </a:spcBef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Buďte zvědaví.</a:t>
            </a:r>
          </a:p>
          <a:p>
            <a:pPr algn="r">
              <a:spcBef>
                <a:spcPts val="0"/>
              </a:spcBef>
            </a:pPr>
            <a:b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Stephen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Hawking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507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Komplexní úloha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099727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úloha pro jednotlivce či skupinu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projekt samostatně řešený žáky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propojuje znalosti a dovednosti žáků z různých oblastí vzdělávání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propojuje teoretickou a praktickou výuku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propojuje školu s reálným životem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335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44495-CEF6-479B-9C00-CB4AA607B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949" y="683288"/>
            <a:ext cx="11053187" cy="994787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668708-1575-458B-9AC7-F6494C7C5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949" y="2150347"/>
            <a:ext cx="11199606" cy="4099727"/>
          </a:xfrm>
        </p:spPr>
        <p:txBody>
          <a:bodyPr>
            <a:norm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získávání nových znalostí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upevňování znalostí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ověřování žáky nabytých poznatků</a:t>
            </a:r>
          </a:p>
          <a:p>
            <a:pPr algn="just"/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F7D585-ABCF-45FF-89BF-2ED137F1A2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9740" r="7422" b="13174"/>
          <a:stretch/>
        </p:blipFill>
        <p:spPr>
          <a:xfrm>
            <a:off x="8032555" y="3838170"/>
            <a:ext cx="3780000" cy="267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7201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3158</Words>
  <Application>Microsoft Office PowerPoint</Application>
  <PresentationFormat>Širokoúhlá obrazovka</PresentationFormat>
  <Paragraphs>371</Paragraphs>
  <Slides>72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72</vt:i4>
      </vt:variant>
    </vt:vector>
  </HeadingPairs>
  <TitlesOfParts>
    <vt:vector size="81" baseType="lpstr">
      <vt:lpstr>Arial</vt:lpstr>
      <vt:lpstr>Calibri</vt:lpstr>
      <vt:lpstr>Calibri Light</vt:lpstr>
      <vt:lpstr>Helvetica</vt:lpstr>
      <vt:lpstr>Symbol</vt:lpstr>
      <vt:lpstr>Times New Roman</vt:lpstr>
      <vt:lpstr>TimesNewRomanPS-BoldMT</vt:lpstr>
      <vt:lpstr>TimesNewRomanPSMT</vt:lpstr>
      <vt:lpstr>Motiv Office</vt:lpstr>
      <vt:lpstr>STEM v SOV</vt:lpstr>
      <vt:lpstr>STEM v SOV</vt:lpstr>
      <vt:lpstr>STEM v SOV</vt:lpstr>
      <vt:lpstr>STEM v SOV</vt:lpstr>
      <vt:lpstr>STEM v SOV</vt:lpstr>
      <vt:lpstr>STEM v SOV</vt:lpstr>
      <vt:lpstr>Žákovský projekt</vt:lpstr>
      <vt:lpstr>Komplexní úloha</vt:lpstr>
      <vt:lpstr>Využití</vt:lpstr>
      <vt:lpstr>Klady</vt:lpstr>
      <vt:lpstr>Zápory</vt:lpstr>
      <vt:lpstr>Fáze</vt:lpstr>
      <vt:lpstr>Příprava</vt:lpstr>
      <vt:lpstr>Koordinace mezipředmětové spolupráce</vt:lpstr>
      <vt:lpstr>Realizace</vt:lpstr>
      <vt:lpstr>Komplexní úloha – goniometrické funkce</vt:lpstr>
      <vt:lpstr>Využívané tematické celky</vt:lpstr>
      <vt:lpstr>Zadání úlohy, specifikace požadavků</vt:lpstr>
      <vt:lpstr>Prezentace aplikace PowerPoint</vt:lpstr>
      <vt:lpstr>Prezentace aplikace PowerPoint</vt:lpstr>
      <vt:lpstr>Získání základních informací o problému</vt:lpstr>
      <vt:lpstr>Získání základních informací o problému</vt:lpstr>
      <vt:lpstr>Realizace experimentu</vt:lpstr>
      <vt:lpstr>Zpracování výsledků měření</vt:lpstr>
      <vt:lpstr>Zpracování výsledků tabulkovým editorem</vt:lpstr>
      <vt:lpstr>Zpracování výsledků tabulkovým editorem</vt:lpstr>
      <vt:lpstr>Tvorba videa</vt:lpstr>
      <vt:lpstr>Prezentace komplexní úlohy</vt:lpstr>
      <vt:lpstr>CUN úlohy</vt:lpstr>
      <vt:lpstr>CUN úlohy</vt:lpstr>
      <vt:lpstr>Metodika řešení CUN úloh</vt:lpstr>
      <vt:lpstr>Metodika řešení CUN úloh</vt:lpstr>
      <vt:lpstr>Metodika řešení CUN úloh</vt:lpstr>
      <vt:lpstr>Klasifikace CUN úloh</vt:lpstr>
      <vt:lpstr>Klasifikace CUN úloh</vt:lpstr>
      <vt:lpstr>Klasifikace CUN úloh</vt:lpstr>
      <vt:lpstr>Klasifikace CUN úloh</vt:lpstr>
      <vt:lpstr>Hodnocení žáků</vt:lpstr>
      <vt:lpstr>CUN – komplexní úlohy</vt:lpstr>
      <vt:lpstr>CUN – komplexní úlohy</vt:lpstr>
      <vt:lpstr>CUN – komplexní úlohy</vt:lpstr>
      <vt:lpstr>CUN – komplexní úlohy</vt:lpstr>
      <vt:lpstr>CUN – komplexní úlohy</vt:lpstr>
      <vt:lpstr>CUN – komplexní úlohy</vt:lpstr>
      <vt:lpstr>CUN – úlohy s neobvyklým zadáním</vt:lpstr>
      <vt:lpstr>CUN – úlohy s neobvyklým zadáním</vt:lpstr>
      <vt:lpstr>CUN – úlohy s neobvyklým zadáním</vt:lpstr>
      <vt:lpstr>CUN – úlohy s neobvyklým zadáním</vt:lpstr>
      <vt:lpstr>CUN – úlohy s neobvyklým zadáním</vt:lpstr>
      <vt:lpstr>CUN – úlohy se vztahem k běžnému životu</vt:lpstr>
      <vt:lpstr>CUN – neobvyklé úlohy z čisté matematiky</vt:lpstr>
      <vt:lpstr>CUN – neobvyklé úlohy z čisté matematiky</vt:lpstr>
      <vt:lpstr>CUN – matematické rekreace</vt:lpstr>
      <vt:lpstr>CUN – matematické rekreace</vt:lpstr>
      <vt:lpstr>CUN – matematické rekreace</vt:lpstr>
      <vt:lpstr>CUN – matematické rekreace</vt:lpstr>
      <vt:lpstr>STEM v SOV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Náš tým, který se problematikou zabýval</vt:lpstr>
      <vt:lpstr>Projekt MOV </vt:lpstr>
      <vt:lpstr>Projekt MOV </vt:lpstr>
      <vt:lpstr>Projekt MOV </vt:lpstr>
      <vt:lpstr>Sbírky příkladů z aplikované matematiky</vt:lpstr>
      <vt:lpstr>Sbírky příkladů z aplikované matematiky</vt:lpstr>
      <vt:lpstr>Sbírky příkladů z aplikované matematiky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</dc:title>
  <dc:creator>Bobek Josef</dc:creator>
  <cp:lastModifiedBy>Bobek Josef</cp:lastModifiedBy>
  <cp:revision>57</cp:revision>
  <dcterms:created xsi:type="dcterms:W3CDTF">2023-03-01T11:38:41Z</dcterms:created>
  <dcterms:modified xsi:type="dcterms:W3CDTF">2023-09-17T19:46:31Z</dcterms:modified>
</cp:coreProperties>
</file>