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2" r:id="rId4"/>
    <p:sldId id="264" r:id="rId5"/>
    <p:sldId id="263" r:id="rId6"/>
    <p:sldId id="267" r:id="rId7"/>
    <p:sldId id="258" r:id="rId8"/>
    <p:sldId id="266" r:id="rId9"/>
    <p:sldId id="269" r:id="rId10"/>
    <p:sldId id="270" r:id="rId11"/>
    <p:sldId id="272" r:id="rId12"/>
    <p:sldId id="271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73068" autoAdjust="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17EC9-0968-4C61-AA93-E363A613C879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BC799-F113-4C1A-BF5D-1D4FFD4FA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48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BC799-F113-4C1A-BF5D-1D4FFD4FA05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49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92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32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6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36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6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9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24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92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61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49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1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DD812-207C-4777-9289-388D07ED836D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9368-DFDD-4608-A32A-2EA20C387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2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doi/10.1037/h0093825" TargetMode="External"/><Relationship Id="rId2" Type="http://schemas.openxmlformats.org/officeDocument/2006/relationships/hyperlink" Target="https://doi.org/10.1017/CBO978113917147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kategorizace v didaktickém výzkumu a v učitelské praxi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David Janda</a:t>
            </a:r>
          </a:p>
          <a:p>
            <a:r>
              <a:rPr lang="cs-CZ" dirty="0" smtClean="0"/>
              <a:t>KMDM, Pedagogická fakulta Univerzity Karlovy</a:t>
            </a:r>
          </a:p>
          <a:p>
            <a:r>
              <a:rPr lang="cs-CZ" dirty="0" smtClean="0"/>
              <a:t>Škola EU Praha, Horní Počernice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7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učitele matematiky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Vlastnosti kategorií na pozadí většiny matematických pojmů</a:t>
            </a:r>
          </a:p>
          <a:p>
            <a:pPr lvl="1"/>
            <a:r>
              <a:rPr lang="cs-CZ" dirty="0" smtClean="0"/>
              <a:t>Zpředmětnění jednotlivých instancí daného pojmu</a:t>
            </a:r>
          </a:p>
          <a:p>
            <a:pPr lvl="1"/>
            <a:r>
              <a:rPr lang="cs-CZ" dirty="0" smtClean="0"/>
              <a:t>Ostré hranice</a:t>
            </a:r>
          </a:p>
          <a:p>
            <a:pPr lvl="1"/>
            <a:r>
              <a:rPr lang="cs-CZ" dirty="0" smtClean="0"/>
              <a:t>Absence vnitřní struktury kategorie</a:t>
            </a:r>
          </a:p>
          <a:p>
            <a:pPr lvl="1"/>
            <a:r>
              <a:rPr lang="cs-CZ" dirty="0" smtClean="0"/>
              <a:t>Rozklad na </a:t>
            </a:r>
            <a:r>
              <a:rPr lang="cs-CZ" dirty="0" smtClean="0"/>
              <a:t>pravidla, </a:t>
            </a:r>
            <a:r>
              <a:rPr lang="cs-CZ" dirty="0" smtClean="0"/>
              <a:t>jejich výklad a související „hrátky“ (</a:t>
            </a:r>
            <a:r>
              <a:rPr lang="cs-CZ" dirty="0" err="1" smtClean="0"/>
              <a:t>Lakatos</a:t>
            </a:r>
            <a:r>
              <a:rPr lang="cs-CZ" dirty="0" smtClean="0"/>
              <a:t>, 1976)</a:t>
            </a:r>
          </a:p>
          <a:p>
            <a:r>
              <a:rPr lang="cs-CZ" dirty="0" smtClean="0"/>
              <a:t>Kdy, co a jak formálně definovat?</a:t>
            </a:r>
          </a:p>
          <a:p>
            <a:r>
              <a:rPr lang="cs-CZ" dirty="0" smtClean="0"/>
              <a:t>Jak docílit </a:t>
            </a:r>
            <a:r>
              <a:rPr lang="cs-CZ" dirty="0" smtClean="0"/>
              <a:t>kvalitního </a:t>
            </a:r>
            <a:r>
              <a:rPr lang="cs-CZ" dirty="0" smtClean="0"/>
              <a:t>vnímání (těch potřebných) vlastností?</a:t>
            </a:r>
          </a:p>
          <a:p>
            <a:r>
              <a:rPr lang="cs-CZ" dirty="0" smtClean="0"/>
              <a:t>Jaké otázky vedou ke vhodné reprezentaci daných pojmů?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79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kategorizace </a:t>
            </a:r>
            <a:r>
              <a:rPr lang="cs-CZ" dirty="0" err="1" smtClean="0"/>
              <a:t>vícesystémový</a:t>
            </a:r>
            <a:r>
              <a:rPr lang="cs-CZ" dirty="0" smtClean="0"/>
              <a:t> proces?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620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43281"/>
            <a:ext cx="9144000" cy="32666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453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en-GB" dirty="0"/>
              <a:t>https://forms.gle/LCEYffcDeERYAeHE9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5032" y="1248608"/>
            <a:ext cx="4309734" cy="434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99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Kruschke</a:t>
            </a:r>
            <a:r>
              <a:rPr lang="en-US" dirty="0"/>
              <a:t>, J. K. (2005). Category learning. In </a:t>
            </a:r>
            <a:r>
              <a:rPr lang="de-DE" dirty="0"/>
              <a:t>K. Lamberts &amp; R. Goldstone (Eds.)</a:t>
            </a:r>
            <a:r>
              <a:rPr lang="en-US" dirty="0"/>
              <a:t>, </a:t>
            </a:r>
            <a:r>
              <a:rPr lang="en-US" i="1" dirty="0"/>
              <a:t>The handbook of cognition </a:t>
            </a:r>
            <a:r>
              <a:rPr lang="en-US" dirty="0"/>
              <a:t>(pp. 183-201). Sage.</a:t>
            </a:r>
            <a:endParaRPr lang="en-GB" dirty="0"/>
          </a:p>
          <a:p>
            <a:r>
              <a:rPr lang="en-US" dirty="0" err="1"/>
              <a:t>Lakatos</a:t>
            </a:r>
            <a:r>
              <a:rPr lang="en-US" dirty="0"/>
              <a:t>, I. (1976).  </a:t>
            </a:r>
            <a:r>
              <a:rPr lang="en-US" i="1" dirty="0"/>
              <a:t>Proofs and refutations</a:t>
            </a:r>
            <a:r>
              <a:rPr lang="en-US" dirty="0"/>
              <a:t>. Cambridge University Press. </a:t>
            </a:r>
            <a:r>
              <a:rPr lang="en-US" u="sng" dirty="0">
                <a:hlinkClick r:id="rId2"/>
              </a:rPr>
              <a:t>https://doi.org/10.1017/CBO9781139171472</a:t>
            </a:r>
            <a:endParaRPr lang="en-GB" dirty="0"/>
          </a:p>
          <a:p>
            <a:r>
              <a:rPr lang="en-US" dirty="0"/>
              <a:t>Lynch, E. B., Coley, J. D., &amp; </a:t>
            </a:r>
            <a:r>
              <a:rPr lang="en-US" dirty="0" err="1"/>
              <a:t>Medin</a:t>
            </a:r>
            <a:r>
              <a:rPr lang="en-US" dirty="0"/>
              <a:t>, D. L. (2000). Tall is typical: Central tendency, ideal dimensions, and graded category structure among tree experts and novices. </a:t>
            </a:r>
            <a:r>
              <a:rPr lang="en-US" i="1" dirty="0"/>
              <a:t>Memory &amp; Cognition</a:t>
            </a:r>
            <a:r>
              <a:rPr lang="en-US" dirty="0"/>
              <a:t>, </a:t>
            </a:r>
            <a:r>
              <a:rPr lang="en-US" i="1" dirty="0"/>
              <a:t>28</a:t>
            </a:r>
            <a:r>
              <a:rPr lang="en-US" dirty="0"/>
              <a:t>, 41-50.</a:t>
            </a:r>
            <a:endParaRPr lang="en-GB" dirty="0"/>
          </a:p>
          <a:p>
            <a:r>
              <a:rPr lang="en-US" dirty="0" err="1"/>
              <a:t>Rosch</a:t>
            </a:r>
            <a:r>
              <a:rPr lang="en-US" dirty="0"/>
              <a:t>, E. H. (1973). Natural categories. </a:t>
            </a:r>
            <a:r>
              <a:rPr lang="en-US" i="1" dirty="0"/>
              <a:t>Cognitive Psychology</a:t>
            </a:r>
            <a:r>
              <a:rPr lang="en-US" dirty="0"/>
              <a:t>, </a:t>
            </a:r>
            <a:r>
              <a:rPr lang="en-US" i="1" dirty="0"/>
              <a:t>4</a:t>
            </a:r>
            <a:r>
              <a:rPr lang="en-US" dirty="0"/>
              <a:t>(3), 328–350.</a:t>
            </a:r>
            <a:endParaRPr lang="en-GB" dirty="0"/>
          </a:p>
          <a:p>
            <a:r>
              <a:rPr lang="en-US" dirty="0"/>
              <a:t>Schwarz, B. B., &amp; </a:t>
            </a:r>
            <a:r>
              <a:rPr lang="en-US" dirty="0" err="1"/>
              <a:t>Hershkowitz</a:t>
            </a:r>
            <a:r>
              <a:rPr lang="en-US" dirty="0"/>
              <a:t>, R. (1999). Prototypes: Brakes or levers in learning the function concept? The role of computer tools. </a:t>
            </a:r>
            <a:r>
              <a:rPr lang="en-US" i="1" dirty="0"/>
              <a:t>Journal for research in mathematics education</a:t>
            </a:r>
            <a:r>
              <a:rPr lang="en-US" dirty="0"/>
              <a:t>, 362-389.</a:t>
            </a:r>
            <a:endParaRPr lang="en-GB" dirty="0"/>
          </a:p>
          <a:p>
            <a:r>
              <a:rPr lang="de-DE" dirty="0"/>
              <a:t>Shepard, R. N., </a:t>
            </a:r>
            <a:r>
              <a:rPr lang="de-DE" dirty="0" err="1"/>
              <a:t>Hovland</a:t>
            </a:r>
            <a:r>
              <a:rPr lang="de-DE" dirty="0"/>
              <a:t>, C. I., &amp; Jenkins, H. M. (1961). Learning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memorization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classifications</a:t>
            </a:r>
            <a:r>
              <a:rPr lang="de-DE" dirty="0"/>
              <a:t>. </a:t>
            </a:r>
            <a:r>
              <a:rPr lang="de-DE" i="1" dirty="0"/>
              <a:t>Psychological Monographs: General </a:t>
            </a:r>
            <a:r>
              <a:rPr lang="de-DE" i="1" dirty="0" err="1"/>
              <a:t>and</a:t>
            </a:r>
            <a:r>
              <a:rPr lang="de-DE" i="1" dirty="0"/>
              <a:t> Applied, 75</a:t>
            </a:r>
            <a:r>
              <a:rPr lang="de-DE" dirty="0"/>
              <a:t>(13), 1–42. </a:t>
            </a:r>
            <a:r>
              <a:rPr lang="de-DE" u="sng" dirty="0">
                <a:hlinkClick r:id="rId3"/>
              </a:rPr>
              <a:t>https://doi.org/10.1037/h0093825</a:t>
            </a:r>
            <a:endParaRPr lang="en-GB" dirty="0"/>
          </a:p>
          <a:p>
            <a:r>
              <a:rPr lang="en-US" dirty="0"/>
              <a:t>Tall, D., &amp; </a:t>
            </a:r>
            <a:r>
              <a:rPr lang="en-US" dirty="0" err="1"/>
              <a:t>Vinner</a:t>
            </a:r>
            <a:r>
              <a:rPr lang="en-US" dirty="0"/>
              <a:t>, S. (1981). Concept image and concept definition in mathematics with particular reference to limits and continuity. </a:t>
            </a:r>
            <a:r>
              <a:rPr lang="en-US" i="1" dirty="0"/>
              <a:t>Educational studies in mathematics</a:t>
            </a:r>
            <a:r>
              <a:rPr lang="en-US" dirty="0"/>
              <a:t>, </a:t>
            </a:r>
            <a:r>
              <a:rPr lang="en-US" i="1" dirty="0"/>
              <a:t>12</a:t>
            </a:r>
            <a:r>
              <a:rPr lang="en-US" dirty="0"/>
              <a:t>(2), 151-169.</a:t>
            </a:r>
            <a:endParaRPr lang="en-GB" dirty="0"/>
          </a:p>
          <a:p>
            <a:r>
              <a:rPr lang="en-US" dirty="0" err="1"/>
              <a:t>Vinner</a:t>
            </a:r>
            <a:r>
              <a:rPr lang="en-US" dirty="0"/>
              <a:t>, S., &amp; Dreyfus, T. (1989). Images and definitions for the concept of function. </a:t>
            </a:r>
            <a:r>
              <a:rPr lang="en-US" i="1" dirty="0"/>
              <a:t>Journal for research in mathematics education</a:t>
            </a:r>
            <a:r>
              <a:rPr lang="en-US" dirty="0"/>
              <a:t>, </a:t>
            </a:r>
            <a:r>
              <a:rPr lang="en-US" i="1" dirty="0"/>
              <a:t>20</a:t>
            </a:r>
            <a:r>
              <a:rPr lang="en-US" dirty="0"/>
              <a:t>(4), 356-366.</a:t>
            </a:r>
            <a:endParaRPr lang="en-GB" dirty="0"/>
          </a:p>
          <a:p>
            <a:r>
              <a:rPr lang="en-US" dirty="0" err="1"/>
              <a:t>Vinner</a:t>
            </a:r>
            <a:r>
              <a:rPr lang="en-US" dirty="0"/>
              <a:t>, S., &amp; </a:t>
            </a:r>
            <a:r>
              <a:rPr lang="en-US" dirty="0" err="1"/>
              <a:t>Hershkowitz</a:t>
            </a:r>
            <a:r>
              <a:rPr lang="en-US" dirty="0"/>
              <a:t>, R. (1980). Concept images and common cognitive paths in the development of some simple geometrical concepts. In R. </a:t>
            </a:r>
            <a:r>
              <a:rPr lang="en-US" dirty="0" err="1"/>
              <a:t>Karplus</a:t>
            </a:r>
            <a:r>
              <a:rPr lang="en-US" dirty="0"/>
              <a:t> (Ed.), </a:t>
            </a:r>
            <a:r>
              <a:rPr lang="en-US" i="1" dirty="0"/>
              <a:t>Proceedings of the 4th International Conference for the Psychology of Mathematics Education</a:t>
            </a:r>
            <a:r>
              <a:rPr lang="en-US" dirty="0"/>
              <a:t> (pp. 177–184). University of California</a:t>
            </a:r>
            <a:endParaRPr lang="en-GB" dirty="0"/>
          </a:p>
          <a:p>
            <a:r>
              <a:rPr lang="en-US" dirty="0" err="1"/>
              <a:t>Vinner</a:t>
            </a:r>
            <a:r>
              <a:rPr lang="en-US" dirty="0"/>
              <a:t>, S., &amp; </a:t>
            </a:r>
            <a:r>
              <a:rPr lang="en-US" dirty="0" err="1"/>
              <a:t>Hershkowitz</a:t>
            </a:r>
            <a:r>
              <a:rPr lang="en-US" dirty="0"/>
              <a:t>, R. (1983). On concept formation in geometry. </a:t>
            </a:r>
            <a:r>
              <a:rPr lang="en-US" i="1" dirty="0" err="1"/>
              <a:t>Zentralblatt</a:t>
            </a:r>
            <a:r>
              <a:rPr lang="en-US" i="1" dirty="0"/>
              <a:t> </a:t>
            </a:r>
            <a:r>
              <a:rPr lang="en-US" i="1" dirty="0" err="1"/>
              <a:t>für</a:t>
            </a:r>
            <a:r>
              <a:rPr lang="en-US" i="1" dirty="0"/>
              <a:t> </a:t>
            </a:r>
            <a:r>
              <a:rPr lang="en-US" i="1" dirty="0" err="1"/>
              <a:t>Didaktik</a:t>
            </a:r>
            <a:r>
              <a:rPr lang="en-US" i="1" dirty="0"/>
              <a:t> der </a:t>
            </a:r>
            <a:r>
              <a:rPr lang="en-US" i="1" dirty="0" err="1"/>
              <a:t>mathematik</a:t>
            </a:r>
            <a:r>
              <a:rPr lang="en-US" dirty="0"/>
              <a:t>, </a:t>
            </a:r>
            <a:r>
              <a:rPr lang="en-US" i="1" dirty="0"/>
              <a:t>83</a:t>
            </a:r>
            <a:r>
              <a:rPr lang="en-US" dirty="0"/>
              <a:t>(1), 20-25.</a:t>
            </a:r>
            <a:endParaRPr lang="en-GB" dirty="0"/>
          </a:p>
          <a:p>
            <a:r>
              <a:rPr lang="cs-CZ" dirty="0" err="1"/>
              <a:t>Wittgenstein</a:t>
            </a:r>
            <a:r>
              <a:rPr lang="cs-CZ" dirty="0"/>
              <a:t>, L. (1953). </a:t>
            </a:r>
            <a:r>
              <a:rPr lang="cs-CZ" i="1" dirty="0" err="1"/>
              <a:t>Philosophical</a:t>
            </a:r>
            <a:r>
              <a:rPr lang="cs-CZ" i="1" dirty="0"/>
              <a:t> </a:t>
            </a:r>
            <a:r>
              <a:rPr lang="cs-CZ" i="1" dirty="0" err="1"/>
              <a:t>investigations</a:t>
            </a:r>
            <a:r>
              <a:rPr lang="cs-CZ" dirty="0"/>
              <a:t>. </a:t>
            </a:r>
            <a:r>
              <a:rPr lang="en-GB" dirty="0"/>
              <a:t>Basil Blackwell Ltd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3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kategorizace v didaktickém výzkumu a v učitelské praxi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Kategorizace</a:t>
            </a:r>
          </a:p>
          <a:p>
            <a:pPr lvl="1"/>
            <a:r>
              <a:rPr lang="cs-CZ" dirty="0"/>
              <a:t>Kognitivní psychologie</a:t>
            </a:r>
          </a:p>
          <a:p>
            <a:pPr lvl="1"/>
            <a:r>
              <a:rPr lang="cs-CZ" dirty="0"/>
              <a:t>Rozhodnutí, zda nějaký objekt spadá do dané kategorie</a:t>
            </a:r>
            <a:endParaRPr lang="en-GB" dirty="0"/>
          </a:p>
          <a:p>
            <a:r>
              <a:rPr lang="cs-CZ" dirty="0" smtClean="0"/>
              <a:t>Pojmotvorný proces v matematice</a:t>
            </a:r>
          </a:p>
          <a:p>
            <a:r>
              <a:rPr lang="cs-CZ" dirty="0" smtClean="0"/>
              <a:t>Matematické pojmy a pojmy běžného života</a:t>
            </a:r>
          </a:p>
        </p:txBody>
      </p:sp>
    </p:spTree>
    <p:extLst>
      <p:ext uri="{BB962C8B-B14F-4D97-AF65-F5344CB8AC3E}">
        <p14:creationId xmlns:p14="http://schemas.microsoft.com/office/powerpoint/2010/main" val="385888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neformálních příkladů pro začátek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ubytování na zájezdu do Milána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69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neformálních příkladů pro začátek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Kachna nebo králík?</a:t>
            </a:r>
          </a:p>
          <a:p>
            <a:endParaRPr lang="cs-CZ" dirty="0" smtClean="0"/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310" y="2357350"/>
            <a:ext cx="6111380" cy="381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neformálních příkladů pro začátek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Kachna nebo netopýr?</a:t>
            </a:r>
          </a:p>
          <a:p>
            <a:endParaRPr lang="cs-CZ" dirty="0" smtClean="0"/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310" y="2357350"/>
            <a:ext cx="6111380" cy="381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8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neformálních příkladů pro začátek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Dobrá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Blábol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56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kategorizace (</a:t>
            </a:r>
            <a:r>
              <a:rPr lang="cs-CZ" dirty="0" err="1" smtClean="0"/>
              <a:t>Kruschke</a:t>
            </a:r>
            <a:r>
              <a:rPr lang="cs-CZ" dirty="0" smtClean="0"/>
              <a:t>, 2005)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Wittgenstein</a:t>
            </a:r>
            <a:r>
              <a:rPr lang="cs-CZ" dirty="0" smtClean="0"/>
              <a:t> (1953)</a:t>
            </a:r>
          </a:p>
          <a:p>
            <a:r>
              <a:rPr lang="cs-CZ" dirty="0" smtClean="0"/>
              <a:t>Teorie prototypů (</a:t>
            </a:r>
            <a:r>
              <a:rPr lang="cs-CZ" dirty="0" err="1" smtClean="0"/>
              <a:t>Rosch</a:t>
            </a:r>
            <a:r>
              <a:rPr lang="cs-CZ" dirty="0" smtClean="0"/>
              <a:t>, 1973)</a:t>
            </a:r>
          </a:p>
          <a:p>
            <a:pPr lvl="1"/>
            <a:r>
              <a:rPr lang="cs-CZ" dirty="0" smtClean="0"/>
              <a:t>Kategorie reprezentována prostřednictvím prototypů</a:t>
            </a:r>
          </a:p>
          <a:p>
            <a:pPr lvl="1"/>
            <a:r>
              <a:rPr lang="cs-CZ" dirty="0" smtClean="0"/>
              <a:t>Kategorizace jako porovnání s prototypem/prototypy</a:t>
            </a:r>
          </a:p>
          <a:p>
            <a:r>
              <a:rPr lang="cs-CZ" dirty="0" smtClean="0"/>
              <a:t>Teorie reprezentativních příkladů</a:t>
            </a:r>
          </a:p>
          <a:p>
            <a:pPr lvl="1"/>
            <a:r>
              <a:rPr lang="cs-CZ" dirty="0" smtClean="0"/>
              <a:t>Více odpovídá představě o výčtu prvků</a:t>
            </a:r>
          </a:p>
          <a:p>
            <a:pPr lvl="1"/>
            <a:r>
              <a:rPr lang="cs-CZ" dirty="0" smtClean="0"/>
              <a:t>Kategorizace jako porovnání se všemi reprezentativními příklady</a:t>
            </a:r>
          </a:p>
          <a:p>
            <a:r>
              <a:rPr lang="cs-CZ" dirty="0" smtClean="0"/>
              <a:t>Teorie založené na pravidlech</a:t>
            </a:r>
          </a:p>
          <a:p>
            <a:pPr lvl="1"/>
            <a:r>
              <a:rPr lang="cs-CZ" dirty="0" smtClean="0"/>
              <a:t>Jak byste definovali…?</a:t>
            </a:r>
          </a:p>
          <a:p>
            <a:pPr lvl="1"/>
            <a:r>
              <a:rPr lang="cs-CZ" dirty="0" smtClean="0"/>
              <a:t>Představte si kategorii objektů definovanou třemi vlastnostmi tak, že…</a:t>
            </a:r>
          </a:p>
          <a:p>
            <a:r>
              <a:rPr lang="cs-CZ" dirty="0" smtClean="0"/>
              <a:t>A další množství partikulárních a hybridních teorií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32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prototypů v didaktice matematiky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Geometrické koncepty</a:t>
            </a:r>
          </a:p>
          <a:p>
            <a:pPr lvl="1"/>
            <a:r>
              <a:rPr lang="cs-CZ" dirty="0" smtClean="0"/>
              <a:t>Trojúhelník, čtyřúhelník </a:t>
            </a:r>
            <a:r>
              <a:rPr lang="cs-CZ" dirty="0"/>
              <a:t>(</a:t>
            </a:r>
            <a:r>
              <a:rPr lang="cs-CZ" dirty="0" err="1"/>
              <a:t>Hershkowitz</a:t>
            </a:r>
            <a:r>
              <a:rPr lang="cs-CZ" dirty="0"/>
              <a:t>, 1989)</a:t>
            </a:r>
            <a:endParaRPr lang="cs-CZ" dirty="0" smtClean="0"/>
          </a:p>
          <a:p>
            <a:pPr lvl="1"/>
            <a:r>
              <a:rPr lang="cs-CZ" dirty="0" smtClean="0"/>
              <a:t>Výška trojúhelníku </a:t>
            </a:r>
            <a:r>
              <a:rPr lang="cs-CZ" dirty="0"/>
              <a:t>(</a:t>
            </a:r>
            <a:r>
              <a:rPr lang="cs-CZ" dirty="0" err="1"/>
              <a:t>Hershkowitz</a:t>
            </a:r>
            <a:r>
              <a:rPr lang="cs-CZ" dirty="0"/>
              <a:t>, 1989)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Dvojtrojúhelník</a:t>
            </a:r>
            <a:r>
              <a:rPr lang="cs-CZ" dirty="0" smtClean="0"/>
              <a:t>“, „</a:t>
            </a:r>
            <a:r>
              <a:rPr lang="cs-CZ" dirty="0" err="1" smtClean="0"/>
              <a:t>dvojčtyřúhelník</a:t>
            </a:r>
            <a:r>
              <a:rPr lang="cs-CZ" dirty="0" smtClean="0"/>
              <a:t>“ (</a:t>
            </a:r>
            <a:r>
              <a:rPr lang="cs-CZ" dirty="0" err="1" smtClean="0"/>
              <a:t>bi-trian</a:t>
            </a:r>
            <a:r>
              <a:rPr lang="cs-CZ" dirty="0" smtClean="0"/>
              <a:t>, </a:t>
            </a:r>
            <a:r>
              <a:rPr lang="cs-CZ" dirty="0" err="1" smtClean="0"/>
              <a:t>bi-quad</a:t>
            </a:r>
            <a:r>
              <a:rPr lang="cs-CZ" dirty="0" smtClean="0"/>
              <a:t>) </a:t>
            </a:r>
            <a:r>
              <a:rPr lang="cs-CZ" dirty="0"/>
              <a:t>(</a:t>
            </a:r>
            <a:r>
              <a:rPr lang="cs-CZ" dirty="0" err="1"/>
              <a:t>Hershkowitz</a:t>
            </a:r>
            <a:r>
              <a:rPr lang="cs-CZ" dirty="0"/>
              <a:t>, 1989)</a:t>
            </a:r>
            <a:endParaRPr lang="cs-CZ" dirty="0" smtClean="0"/>
          </a:p>
          <a:p>
            <a:r>
              <a:rPr lang="cs-CZ" dirty="0" smtClean="0"/>
              <a:t>Funkce (Schwarz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Hershkowitz</a:t>
            </a:r>
            <a:r>
              <a:rPr lang="cs-CZ" dirty="0" smtClean="0"/>
              <a:t>, 1999)</a:t>
            </a:r>
          </a:p>
          <a:p>
            <a:r>
              <a:rPr lang="cs-CZ" dirty="0" smtClean="0"/>
              <a:t>Posloupnosti a řady (</a:t>
            </a:r>
            <a:r>
              <a:rPr lang="cs-CZ" dirty="0" err="1" smtClean="0"/>
              <a:t>Alcock</a:t>
            </a:r>
            <a:r>
              <a:rPr lang="cs-CZ" dirty="0" smtClean="0"/>
              <a:t> </a:t>
            </a:r>
            <a:r>
              <a:rPr lang="en-US" dirty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Simpson</a:t>
            </a:r>
            <a:r>
              <a:rPr lang="cs-CZ" dirty="0" smtClean="0"/>
              <a:t>, 2002, 2016)</a:t>
            </a:r>
          </a:p>
          <a:p>
            <a:r>
              <a:rPr lang="cs-CZ" dirty="0" smtClean="0"/>
              <a:t>A další</a:t>
            </a:r>
          </a:p>
          <a:p>
            <a:endParaRPr lang="cs-CZ" dirty="0" smtClean="0"/>
          </a:p>
          <a:p>
            <a:r>
              <a:rPr lang="cs-CZ" dirty="0" smtClean="0"/>
              <a:t>Prototyp může být i zcela smyšlený objekt, který vůbec jednotlivé vlastnosti nesplňuje!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1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učení prostřednictvím kategorizace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Učení jako cesta za </a:t>
            </a:r>
            <a:r>
              <a:rPr lang="cs-CZ" dirty="0" smtClean="0"/>
              <a:t>prototypy, reprezentativními příklady, pravidly…</a:t>
            </a:r>
          </a:p>
          <a:p>
            <a:r>
              <a:rPr lang="cs-CZ" dirty="0" smtClean="0"/>
              <a:t>Učení se tzv. Booleovským konceptům</a:t>
            </a:r>
          </a:p>
          <a:p>
            <a:pPr lvl="1"/>
            <a:r>
              <a:rPr lang="cs-CZ" dirty="0" smtClean="0"/>
              <a:t>Jednoduché koncepty definované logickou kombinací několika málo vlastností (</a:t>
            </a:r>
            <a:r>
              <a:rPr lang="cs-CZ" dirty="0" err="1" smtClean="0"/>
              <a:t>Shepard</a:t>
            </a:r>
            <a:r>
              <a:rPr lang="cs-CZ" dirty="0" smtClean="0"/>
              <a:t> a kol., </a:t>
            </a:r>
            <a:r>
              <a:rPr lang="cs-CZ" dirty="0" smtClean="0"/>
              <a:t>1961)</a:t>
            </a:r>
            <a:endParaRPr lang="cs-CZ" dirty="0" smtClean="0"/>
          </a:p>
          <a:p>
            <a:pPr lvl="1"/>
            <a:r>
              <a:rPr lang="cs-CZ" dirty="0" smtClean="0"/>
              <a:t>Ve specifických kontextech </a:t>
            </a:r>
          </a:p>
          <a:p>
            <a:pPr lvl="1"/>
            <a:r>
              <a:rPr lang="cs-CZ" dirty="0" smtClean="0"/>
              <a:t>Matematické koncepty definované jako </a:t>
            </a:r>
            <a:endParaRPr lang="cs-CZ" dirty="0" smtClean="0"/>
          </a:p>
          <a:p>
            <a:pPr lvl="2"/>
            <a:r>
              <a:rPr lang="cs-CZ" dirty="0" smtClean="0"/>
              <a:t>Prostá konjunkce </a:t>
            </a:r>
            <a:r>
              <a:rPr lang="cs-CZ" dirty="0" smtClean="0"/>
              <a:t>požadovaných </a:t>
            </a:r>
            <a:r>
              <a:rPr lang="cs-CZ" dirty="0" smtClean="0"/>
              <a:t>vlastností</a:t>
            </a:r>
          </a:p>
          <a:p>
            <a:pPr lvl="2"/>
            <a:r>
              <a:rPr lang="cs-CZ" dirty="0" smtClean="0"/>
              <a:t>Prostá disjunkce požadovaných vlastností</a:t>
            </a:r>
          </a:p>
          <a:p>
            <a:pPr lvl="2"/>
            <a:r>
              <a:rPr lang="cs-CZ" dirty="0" smtClean="0"/>
              <a:t>Kde jsou kvantifikátory???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5384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9688</TotalTime>
  <Words>368</Words>
  <Application>Microsoft Office PowerPoint</Application>
  <PresentationFormat>Širokoúhlá obrazovka</PresentationFormat>
  <Paragraphs>86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Teorie kategorizace v didaktickém výzkumu a v učitelské praxi</vt:lpstr>
      <vt:lpstr>Teorie kategorizace v didaktickém výzkumu a v učitelské praxi</vt:lpstr>
      <vt:lpstr>Pár neformálních příkladů pro začátek</vt:lpstr>
      <vt:lpstr>Pár neformálních příkladů pro začátek</vt:lpstr>
      <vt:lpstr>Pár neformálních příkladů pro začátek</vt:lpstr>
      <vt:lpstr>Pár neformálních příkladů pro začátek</vt:lpstr>
      <vt:lpstr>Teorie kategorizace (Kruschke, 2005)</vt:lpstr>
      <vt:lpstr>Teorie prototypů v didaktice matematiky</vt:lpstr>
      <vt:lpstr>Teorie učení prostřednictvím kategorizace</vt:lpstr>
      <vt:lpstr>Reflexe učitele matematiky</vt:lpstr>
      <vt:lpstr>Závěrem</vt:lpstr>
      <vt:lpstr>Děkuji za pozornost  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kategorizace v didaktickém výzkumu a v učitelské praxi</dc:title>
  <dc:creator>David</dc:creator>
  <cp:lastModifiedBy>David</cp:lastModifiedBy>
  <cp:revision>40</cp:revision>
  <dcterms:created xsi:type="dcterms:W3CDTF">2024-04-27T15:59:06Z</dcterms:created>
  <dcterms:modified xsi:type="dcterms:W3CDTF">2024-09-19T11:11:46Z</dcterms:modified>
</cp:coreProperties>
</file>