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3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9992-C424-465A-A0FC-4F1268B7B2B2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39E1-D850-4673-869A-6AE7D1BA5E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231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9992-C424-465A-A0FC-4F1268B7B2B2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39E1-D850-4673-869A-6AE7D1BA5E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901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9992-C424-465A-A0FC-4F1268B7B2B2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39E1-D850-4673-869A-6AE7D1BA5E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5042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9992-C424-465A-A0FC-4F1268B7B2B2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39E1-D850-4673-869A-6AE7D1BA5E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6568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9992-C424-465A-A0FC-4F1268B7B2B2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39E1-D850-4673-869A-6AE7D1BA5E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4549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9992-C424-465A-A0FC-4F1268B7B2B2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39E1-D850-4673-869A-6AE7D1BA5E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05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9992-C424-465A-A0FC-4F1268B7B2B2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39E1-D850-4673-869A-6AE7D1BA5E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15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9992-C424-465A-A0FC-4F1268B7B2B2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39E1-D850-4673-869A-6AE7D1BA5E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498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9992-C424-465A-A0FC-4F1268B7B2B2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39E1-D850-4673-869A-6AE7D1BA5E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7555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9992-C424-465A-A0FC-4F1268B7B2B2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39E1-D850-4673-869A-6AE7D1BA5E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689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9992-C424-465A-A0FC-4F1268B7B2B2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39E1-D850-4673-869A-6AE7D1BA5E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60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59992-C424-465A-A0FC-4F1268B7B2B2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839E1-D850-4673-869A-6AE7D1BA5E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535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romys-europe.org/2022-programme/" TargetMode="External"/><Relationship Id="rId2" Type="http://schemas.openxmlformats.org/officeDocument/2006/relationships/hyperlink" Target="https://www.ctm-academy.cz/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Rozvoj matematicky nadaných žáků na gymnáziu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Helena </a:t>
            </a:r>
            <a:r>
              <a:rPr lang="cs-CZ" dirty="0" err="1" smtClean="0"/>
              <a:t>Kommová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581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Prohloubení učiva - ukázka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Sestrojme rovnostranné trojúhelníky, jejichž strany jsou po řadě 1, 2, 3, … jednotky a základny </a:t>
            </a:r>
            <a:r>
              <a:rPr lang="cs-CZ" sz="1800" i="1" dirty="0"/>
              <a:t>A</a:t>
            </a:r>
            <a:r>
              <a:rPr lang="cs-CZ" sz="1800" i="1" baseline="-25000" dirty="0"/>
              <a:t>1</a:t>
            </a:r>
            <a:r>
              <a:rPr lang="cs-CZ" sz="1800" i="1" dirty="0"/>
              <a:t> A</a:t>
            </a:r>
            <a:r>
              <a:rPr lang="cs-CZ" sz="1800" i="1" baseline="-25000" dirty="0"/>
              <a:t>2</a:t>
            </a:r>
            <a:r>
              <a:rPr lang="cs-CZ" sz="1800" i="1" dirty="0"/>
              <a:t>, A</a:t>
            </a:r>
            <a:r>
              <a:rPr lang="cs-CZ" sz="1800" i="1" baseline="-25000" dirty="0"/>
              <a:t>2</a:t>
            </a:r>
            <a:r>
              <a:rPr lang="cs-CZ" sz="1800" i="1" dirty="0"/>
              <a:t>A</a:t>
            </a:r>
            <a:r>
              <a:rPr lang="cs-CZ" sz="1800" i="1" baseline="-25000" dirty="0"/>
              <a:t>3</a:t>
            </a:r>
            <a:r>
              <a:rPr lang="cs-CZ" sz="1800" i="1" dirty="0"/>
              <a:t> </a:t>
            </a:r>
            <a:r>
              <a:rPr lang="cs-CZ" sz="1800" dirty="0"/>
              <a:t>atd. leží na jedné přímce těsně za sebou</a:t>
            </a:r>
            <a:r>
              <a:rPr lang="cs-CZ" sz="1800" dirty="0" smtClean="0"/>
              <a:t>.</a:t>
            </a:r>
          </a:p>
          <a:p>
            <a:endParaRPr lang="cs-CZ" sz="1800" dirty="0"/>
          </a:p>
          <a:p>
            <a:pPr lvl="0"/>
            <a:endParaRPr lang="cs-CZ" sz="1800" dirty="0" smtClean="0"/>
          </a:p>
          <a:p>
            <a:pPr lvl="0"/>
            <a:endParaRPr lang="cs-CZ" sz="1800" dirty="0"/>
          </a:p>
          <a:p>
            <a:pPr lvl="0"/>
            <a:endParaRPr lang="cs-CZ" sz="1800" dirty="0" smtClean="0"/>
          </a:p>
          <a:p>
            <a:pPr lvl="0"/>
            <a:endParaRPr lang="cs-CZ" sz="1800" dirty="0"/>
          </a:p>
          <a:p>
            <a:pPr lvl="0"/>
            <a:endParaRPr lang="cs-CZ" sz="1800" dirty="0" smtClean="0"/>
          </a:p>
          <a:p>
            <a:pPr lvl="0"/>
            <a:endParaRPr lang="cs-CZ" sz="1800" dirty="0"/>
          </a:p>
          <a:p>
            <a:pPr lvl="0"/>
            <a:endParaRPr lang="cs-CZ" sz="1800" dirty="0" smtClean="0"/>
          </a:p>
          <a:p>
            <a:pPr lvl="0"/>
            <a:endParaRPr lang="cs-CZ" sz="1800" dirty="0" smtClean="0"/>
          </a:p>
          <a:p>
            <a:pPr lvl="0"/>
            <a:r>
              <a:rPr lang="cs-CZ" sz="1800" dirty="0" smtClean="0"/>
              <a:t>Jak </a:t>
            </a:r>
            <a:r>
              <a:rPr lang="cs-CZ" sz="1800" dirty="0"/>
              <a:t>dlouhá bude úsečka </a:t>
            </a:r>
            <a:r>
              <a:rPr lang="cs-CZ" sz="1800" i="1" dirty="0"/>
              <a:t>A</a:t>
            </a:r>
            <a:r>
              <a:rPr lang="cs-CZ" sz="1800" i="1" baseline="-25000" dirty="0"/>
              <a:t>1</a:t>
            </a:r>
            <a:r>
              <a:rPr lang="cs-CZ" sz="1800" i="1" dirty="0"/>
              <a:t>A</a:t>
            </a:r>
            <a:r>
              <a:rPr lang="cs-CZ" sz="1800" i="1" baseline="-25000" dirty="0"/>
              <a:t>100</a:t>
            </a:r>
            <a:r>
              <a:rPr lang="cs-CZ" sz="1800" dirty="0"/>
              <a:t>?</a:t>
            </a:r>
          </a:p>
          <a:p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57180"/>
            <a:ext cx="6840760" cy="25559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430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2 - modifikace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Najděte křivku, na níž leží vrcholy </a:t>
            </a:r>
            <a:r>
              <a:rPr lang="cs-CZ" i="1" dirty="0" err="1"/>
              <a:t>V</a:t>
            </a:r>
            <a:r>
              <a:rPr lang="cs-CZ" i="1" baseline="-25000" dirty="0" err="1"/>
              <a:t>i</a:t>
            </a:r>
            <a:r>
              <a:rPr lang="cs-CZ" i="1" dirty="0"/>
              <a:t> </a:t>
            </a:r>
            <a:endParaRPr lang="cs-CZ" i="1" dirty="0" smtClean="0"/>
          </a:p>
          <a:p>
            <a:pPr marL="0" lvl="0" indent="0">
              <a:buNone/>
            </a:pPr>
            <a:r>
              <a:rPr lang="cs-CZ" dirty="0" smtClean="0"/>
              <a:t>pro </a:t>
            </a:r>
            <a:r>
              <a:rPr lang="cs-CZ" i="1" dirty="0"/>
              <a:t>i</a:t>
            </a:r>
            <a:r>
              <a:rPr lang="cs-CZ" dirty="0"/>
              <a:t>=1, 2, …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84984"/>
            <a:ext cx="7920880" cy="2880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790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Potřeby nadaných žáků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Podněty, zdroje informací, problémy k řešení</a:t>
            </a:r>
          </a:p>
          <a:p>
            <a:r>
              <a:rPr lang="cs-CZ" dirty="0" smtClean="0"/>
              <a:t>Autorita, vedení</a:t>
            </a:r>
          </a:p>
          <a:p>
            <a:r>
              <a:rPr lang="cs-CZ" dirty="0" smtClean="0"/>
              <a:t>Skupina vrstevníků</a:t>
            </a:r>
          </a:p>
          <a:p>
            <a:r>
              <a:rPr lang="cs-CZ" dirty="0" smtClean="0"/>
              <a:t>Naučit se učit </a:t>
            </a:r>
          </a:p>
          <a:p>
            <a:r>
              <a:rPr lang="cs-CZ" dirty="0" smtClean="0"/>
              <a:t>Cíl, perspektiva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71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Na závěr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Není jisté, co jsem vlastně opravdu nadané žáky naučila.</a:t>
            </a:r>
          </a:p>
          <a:p>
            <a:endParaRPr lang="cs-CZ" dirty="0"/>
          </a:p>
          <a:p>
            <a:r>
              <a:rPr lang="cs-CZ" dirty="0" smtClean="0"/>
              <a:t>Zato je jisté, že hodně naučili oni mne.</a:t>
            </a:r>
          </a:p>
          <a:p>
            <a:endParaRPr lang="cs-CZ" dirty="0" smtClean="0"/>
          </a:p>
          <a:p>
            <a:r>
              <a:rPr lang="cs-CZ" dirty="0" smtClean="0"/>
              <a:t>A mohou naučit </a:t>
            </a:r>
            <a:r>
              <a:rPr lang="cs-CZ" smtClean="0"/>
              <a:t>i vás.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Děkuji za pozornost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12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Řešení úlohy 1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75" y="2262981"/>
            <a:ext cx="631825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418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Identifikace nadaného žáka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j</a:t>
            </a:r>
            <a:r>
              <a:rPr lang="cs-CZ" dirty="0"/>
              <a:t>e</a:t>
            </a:r>
            <a:r>
              <a:rPr lang="en-GB" dirty="0"/>
              <a:t> </a:t>
            </a:r>
            <a:r>
              <a:rPr lang="en-GB" dirty="0" err="1"/>
              <a:t>schop</a:t>
            </a:r>
            <a:r>
              <a:rPr lang="cs-CZ" dirty="0"/>
              <a:t>en</a:t>
            </a:r>
            <a:r>
              <a:rPr lang="en-GB" dirty="0"/>
              <a:t> </a:t>
            </a:r>
            <a:r>
              <a:rPr lang="en-GB" dirty="0" err="1"/>
              <a:t>hlubokého</a:t>
            </a:r>
            <a:r>
              <a:rPr lang="en-GB" dirty="0"/>
              <a:t> </a:t>
            </a:r>
            <a:r>
              <a:rPr lang="cs-CZ" dirty="0" smtClean="0"/>
              <a:t>zaujetí</a:t>
            </a:r>
          </a:p>
          <a:p>
            <a:pPr lvl="0"/>
            <a:r>
              <a:rPr lang="en-GB" dirty="0" err="1" smtClean="0"/>
              <a:t>vyžaduj</a:t>
            </a:r>
            <a:r>
              <a:rPr lang="cs-CZ" dirty="0"/>
              <a:t>e</a:t>
            </a:r>
            <a:r>
              <a:rPr lang="en-GB" dirty="0"/>
              <a:t> </a:t>
            </a:r>
            <a:r>
              <a:rPr lang="cs-CZ" dirty="0" smtClean="0"/>
              <a:t>porozumění z podstaty</a:t>
            </a:r>
            <a:r>
              <a:rPr lang="en-GB" dirty="0" smtClean="0"/>
              <a:t> </a:t>
            </a:r>
            <a:endParaRPr lang="cs-CZ" dirty="0" smtClean="0"/>
          </a:p>
          <a:p>
            <a:pPr lvl="0"/>
            <a:r>
              <a:rPr lang="en-GB" dirty="0" err="1" smtClean="0"/>
              <a:t>pracuj</a:t>
            </a:r>
            <a:r>
              <a:rPr lang="cs-CZ" dirty="0"/>
              <a:t>e</a:t>
            </a:r>
            <a:r>
              <a:rPr lang="en-GB" dirty="0"/>
              <a:t> </a:t>
            </a:r>
            <a:r>
              <a:rPr lang="en-GB" dirty="0" err="1"/>
              <a:t>velmi</a:t>
            </a:r>
            <a:r>
              <a:rPr lang="en-GB" dirty="0"/>
              <a:t> </a:t>
            </a:r>
            <a:r>
              <a:rPr lang="en-GB" dirty="0" err="1"/>
              <a:t>rychle</a:t>
            </a:r>
            <a:r>
              <a:rPr lang="en-GB" dirty="0"/>
              <a:t>, </a:t>
            </a:r>
            <a:r>
              <a:rPr lang="en-GB" dirty="0" err="1"/>
              <a:t>často</a:t>
            </a:r>
            <a:r>
              <a:rPr lang="en-GB" dirty="0"/>
              <a:t> </a:t>
            </a:r>
            <a:r>
              <a:rPr lang="en-GB" dirty="0" err="1"/>
              <a:t>jen</a:t>
            </a:r>
            <a:r>
              <a:rPr lang="en-GB" dirty="0"/>
              <a:t> v </a:t>
            </a:r>
            <a:r>
              <a:rPr lang="en-GB" dirty="0" err="1"/>
              <a:t>hlavě</a:t>
            </a:r>
            <a:endParaRPr lang="cs-CZ" dirty="0"/>
          </a:p>
          <a:p>
            <a:pPr lvl="0"/>
            <a:r>
              <a:rPr lang="en-GB" dirty="0" err="1" smtClean="0"/>
              <a:t>klad</a:t>
            </a:r>
            <a:r>
              <a:rPr lang="cs-CZ" dirty="0" smtClean="0"/>
              <a:t>e</a:t>
            </a:r>
            <a:r>
              <a:rPr lang="en-GB" dirty="0" smtClean="0"/>
              <a:t> </a:t>
            </a:r>
            <a:r>
              <a:rPr lang="en-GB" dirty="0" err="1"/>
              <a:t>nezvyklé</a:t>
            </a:r>
            <a:r>
              <a:rPr lang="en-GB" dirty="0"/>
              <a:t> </a:t>
            </a:r>
            <a:r>
              <a:rPr lang="en-GB" dirty="0" err="1"/>
              <a:t>dotazy</a:t>
            </a:r>
            <a:endParaRPr lang="cs-CZ" dirty="0"/>
          </a:p>
          <a:p>
            <a:pPr lvl="0"/>
            <a:r>
              <a:rPr lang="cs-CZ" dirty="0" smtClean="0"/>
              <a:t>v</a:t>
            </a:r>
            <a:r>
              <a:rPr lang="en-GB" dirty="0" err="1" smtClean="0"/>
              <a:t>ymýšl</a:t>
            </a:r>
            <a:r>
              <a:rPr lang="cs-CZ" dirty="0" smtClean="0"/>
              <a:t>í</a:t>
            </a:r>
            <a:r>
              <a:rPr lang="en-GB" dirty="0" smtClean="0"/>
              <a:t> </a:t>
            </a:r>
            <a:r>
              <a:rPr lang="en-GB" dirty="0" err="1"/>
              <a:t>vlastní</a:t>
            </a:r>
            <a:r>
              <a:rPr lang="en-GB" dirty="0"/>
              <a:t> </a:t>
            </a:r>
            <a:r>
              <a:rPr lang="en-GB" dirty="0" err="1"/>
              <a:t>způsoby</a:t>
            </a:r>
            <a:r>
              <a:rPr lang="en-GB" dirty="0"/>
              <a:t> </a:t>
            </a:r>
            <a:r>
              <a:rPr lang="en-GB" dirty="0" err="1"/>
              <a:t>řešení</a:t>
            </a:r>
            <a:endParaRPr lang="cs-CZ" dirty="0"/>
          </a:p>
          <a:p>
            <a:pPr lvl="0"/>
            <a:r>
              <a:rPr lang="en-GB" dirty="0" smtClean="0"/>
              <a:t>s</a:t>
            </a:r>
            <a:r>
              <a:rPr lang="cs-CZ" dirty="0" err="1" smtClean="0"/>
              <a:t>ám</a:t>
            </a:r>
            <a:r>
              <a:rPr lang="en-GB" dirty="0" smtClean="0"/>
              <a:t> </a:t>
            </a:r>
            <a:r>
              <a:rPr lang="en-GB" dirty="0" err="1" smtClean="0"/>
              <a:t>formuluj</a:t>
            </a:r>
            <a:r>
              <a:rPr lang="cs-CZ" dirty="0" smtClean="0"/>
              <a:t>e </a:t>
            </a:r>
            <a:r>
              <a:rPr lang="en-GB" dirty="0" err="1" smtClean="0"/>
              <a:t>problémy</a:t>
            </a:r>
            <a:r>
              <a:rPr lang="en-GB" dirty="0"/>
              <a:t>, </a:t>
            </a:r>
            <a:r>
              <a:rPr lang="en-GB" dirty="0" err="1"/>
              <a:t>mění</a:t>
            </a:r>
            <a:r>
              <a:rPr lang="en-GB" dirty="0"/>
              <a:t> </a:t>
            </a:r>
            <a:r>
              <a:rPr lang="en-GB" dirty="0" err="1"/>
              <a:t>zadání</a:t>
            </a:r>
            <a:r>
              <a:rPr lang="en-GB" dirty="0"/>
              <a:t>, </a:t>
            </a:r>
            <a:r>
              <a:rPr lang="en-GB" dirty="0" smtClean="0"/>
              <a:t>m</a:t>
            </a:r>
            <a:r>
              <a:rPr lang="cs-CZ" dirty="0" smtClean="0"/>
              <a:t>á</a:t>
            </a:r>
            <a:r>
              <a:rPr lang="en-GB" dirty="0" smtClean="0"/>
              <a:t> </a:t>
            </a:r>
            <a:r>
              <a:rPr lang="en-GB" dirty="0" err="1"/>
              <a:t>potřebu</a:t>
            </a:r>
            <a:r>
              <a:rPr lang="en-GB" dirty="0"/>
              <a:t> </a:t>
            </a:r>
            <a:r>
              <a:rPr lang="en-GB" dirty="0" err="1"/>
              <a:t>zobecňovat</a:t>
            </a:r>
            <a:r>
              <a:rPr lang="en-GB" dirty="0"/>
              <a:t>, </a:t>
            </a:r>
            <a:r>
              <a:rPr lang="en-GB" dirty="0" err="1"/>
              <a:t>vidí</a:t>
            </a:r>
            <a:r>
              <a:rPr lang="en-GB" dirty="0"/>
              <a:t> </a:t>
            </a:r>
            <a:r>
              <a:rPr lang="en-GB" dirty="0" err="1"/>
              <a:t>souvislosti</a:t>
            </a:r>
            <a:endParaRPr lang="cs-CZ" dirty="0"/>
          </a:p>
          <a:p>
            <a:pPr lvl="0"/>
            <a:r>
              <a:rPr lang="en-GB" dirty="0" smtClean="0"/>
              <a:t>j</a:t>
            </a:r>
            <a:r>
              <a:rPr lang="cs-CZ" dirty="0" smtClean="0"/>
              <a:t>e</a:t>
            </a:r>
            <a:r>
              <a:rPr lang="en-GB" dirty="0" smtClean="0"/>
              <a:t> </a:t>
            </a:r>
            <a:r>
              <a:rPr lang="en-GB" dirty="0" err="1"/>
              <a:t>velmi</a:t>
            </a:r>
            <a:r>
              <a:rPr lang="en-GB" dirty="0"/>
              <a:t> </a:t>
            </a:r>
            <a:r>
              <a:rPr lang="en-GB" dirty="0" err="1" smtClean="0"/>
              <a:t>kriti</a:t>
            </a:r>
            <a:r>
              <a:rPr lang="cs-CZ" dirty="0" err="1" smtClean="0"/>
              <a:t>cký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031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Bystrý nebo nadaný žák?</a:t>
            </a:r>
            <a:endParaRPr lang="cs-CZ" dirty="0">
              <a:solidFill>
                <a:srgbClr val="FF0000"/>
              </a:solidFill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78479259"/>
              </p:ext>
            </p:extLst>
          </p:nvPr>
        </p:nvGraphicFramePr>
        <p:xfrm>
          <a:off x="323528" y="1628800"/>
          <a:ext cx="4104456" cy="43924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04456"/>
              </a:tblGrid>
              <a:tr h="9761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u="sng" dirty="0" err="1">
                          <a:effectLst/>
                        </a:rPr>
                        <a:t>Bystrý</a:t>
                      </a:r>
                      <a:r>
                        <a:rPr lang="en-GB" sz="2400" u="sng" dirty="0">
                          <a:effectLst/>
                        </a:rPr>
                        <a:t> </a:t>
                      </a:r>
                      <a:r>
                        <a:rPr lang="en-GB" sz="2400" u="sng" dirty="0" err="1" smtClean="0">
                          <a:effectLst/>
                        </a:rPr>
                        <a:t>žák</a:t>
                      </a:r>
                      <a:endParaRPr lang="cs-CZ" sz="2400" u="sng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7" marR="63387" marT="0" marB="0"/>
                </a:tc>
              </a:tr>
              <a:tr h="488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Odpovídá</a:t>
                      </a:r>
                      <a:r>
                        <a:rPr lang="en-GB" sz="2400" dirty="0">
                          <a:effectLst/>
                        </a:rPr>
                        <a:t> </a:t>
                      </a:r>
                      <a:r>
                        <a:rPr lang="en-GB" sz="2400" dirty="0" err="1">
                          <a:effectLst/>
                        </a:rPr>
                        <a:t>na</a:t>
                      </a:r>
                      <a:r>
                        <a:rPr lang="en-GB" sz="2400" dirty="0">
                          <a:effectLst/>
                        </a:rPr>
                        <a:t> </a:t>
                      </a:r>
                      <a:r>
                        <a:rPr lang="en-GB" sz="2400" dirty="0" err="1">
                          <a:effectLst/>
                        </a:rPr>
                        <a:t>otázky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7" marR="63387" marT="0" marB="0"/>
                </a:tc>
              </a:tr>
              <a:tr h="488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Má</a:t>
                      </a:r>
                      <a:r>
                        <a:rPr lang="en-GB" sz="2400" dirty="0">
                          <a:effectLst/>
                        </a:rPr>
                        <a:t> </a:t>
                      </a:r>
                      <a:r>
                        <a:rPr lang="en-GB" sz="2400" dirty="0" err="1">
                          <a:effectLst/>
                        </a:rPr>
                        <a:t>dobré</a:t>
                      </a:r>
                      <a:r>
                        <a:rPr lang="en-GB" sz="2400" dirty="0">
                          <a:effectLst/>
                        </a:rPr>
                        <a:t> </a:t>
                      </a:r>
                      <a:r>
                        <a:rPr lang="en-GB" sz="2400" dirty="0" err="1">
                          <a:effectLst/>
                        </a:rPr>
                        <a:t>nápady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7" marR="63387" marT="0" marB="0"/>
                </a:tc>
              </a:tr>
              <a:tr h="488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Je </a:t>
                      </a:r>
                      <a:r>
                        <a:rPr lang="en-GB" sz="2400" dirty="0" err="1">
                          <a:effectLst/>
                        </a:rPr>
                        <a:t>vůdcem</a:t>
                      </a:r>
                      <a:r>
                        <a:rPr lang="en-GB" sz="2400" dirty="0">
                          <a:effectLst/>
                        </a:rPr>
                        <a:t> </a:t>
                      </a:r>
                      <a:r>
                        <a:rPr lang="en-GB" sz="2400" dirty="0" err="1" smtClean="0">
                          <a:effectLst/>
                        </a:rPr>
                        <a:t>skupiny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7" marR="63387" marT="0" marB="0"/>
                </a:tc>
              </a:tr>
              <a:tr h="488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Snadno se učí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7" marR="63387" marT="0" marB="0"/>
                </a:tc>
              </a:tr>
              <a:tr h="488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Používá známá řešení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7" marR="63387" marT="0" marB="0"/>
                </a:tc>
              </a:tr>
              <a:tr h="488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Je vytrvalý a svědomitý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7" marR="63387" marT="0" marB="0"/>
                </a:tc>
              </a:tr>
              <a:tr h="488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Je spokojený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7" marR="63387" marT="0" marB="0"/>
                </a:tc>
              </a:tr>
            </a:tbl>
          </a:graphicData>
        </a:graphic>
      </p:graphicFrame>
      <p:graphicFrame>
        <p:nvGraphicFramePr>
          <p:cNvPr id="6" name="Zástupný symbol pro obsah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65160976"/>
              </p:ext>
            </p:extLst>
          </p:nvPr>
        </p:nvGraphicFramePr>
        <p:xfrm>
          <a:off x="4572000" y="1628800"/>
          <a:ext cx="4104456" cy="43924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04456"/>
              </a:tblGrid>
              <a:tr h="9761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u="sng" dirty="0" err="1">
                          <a:effectLst/>
                        </a:rPr>
                        <a:t>Nadaný</a:t>
                      </a:r>
                      <a:r>
                        <a:rPr lang="en-GB" sz="2400" u="sng" dirty="0">
                          <a:effectLst/>
                        </a:rPr>
                        <a:t> </a:t>
                      </a:r>
                      <a:r>
                        <a:rPr lang="en-GB" sz="2400" u="sng" dirty="0" err="1" smtClean="0">
                          <a:effectLst/>
                        </a:rPr>
                        <a:t>žák</a:t>
                      </a:r>
                      <a:endParaRPr lang="cs-CZ" sz="2400" u="sng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7" marR="63387" marT="0" marB="0"/>
                </a:tc>
              </a:tr>
              <a:tr h="488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Pokládá otázky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7" marR="63387" marT="0" marB="0"/>
                </a:tc>
              </a:tr>
              <a:tr h="488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Má neobvyklé nápady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7" marR="63387" marT="0" marB="0"/>
                </a:tc>
              </a:tr>
              <a:tr h="488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Je </a:t>
                      </a:r>
                      <a:r>
                        <a:rPr lang="fr-FR" sz="2400" dirty="0" smtClean="0">
                          <a:effectLst/>
                        </a:rPr>
                        <a:t>samostatný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7" marR="63387" marT="0" marB="0"/>
                </a:tc>
              </a:tr>
              <a:tr h="488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Většinou už učivo zná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7" marR="63387" marT="0" marB="0"/>
                </a:tc>
              </a:tr>
              <a:tr h="488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Vytváří nová řešení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7" marR="63387" marT="0" marB="0"/>
                </a:tc>
              </a:tr>
              <a:tr h="488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Je silně </a:t>
                      </a:r>
                      <a:r>
                        <a:rPr lang="cs-CZ" sz="2400" dirty="0" smtClean="0">
                          <a:effectLst/>
                        </a:rPr>
                        <a:t>zaujatý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7" marR="63387" marT="0" marB="0"/>
                </a:tc>
              </a:tr>
              <a:tr h="488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Je velmi sebekritický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7" marR="6338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132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Možnosti rozvoje </a:t>
            </a:r>
            <a:r>
              <a:rPr lang="cs-CZ" dirty="0" smtClean="0"/>
              <a:t>– urychlení učiva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Ve škole</a:t>
            </a:r>
          </a:p>
          <a:p>
            <a:endParaRPr lang="cs-CZ" b="1" dirty="0" smtClean="0"/>
          </a:p>
          <a:p>
            <a:pPr marL="0" indent="0">
              <a:buNone/>
            </a:pPr>
            <a:r>
              <a:rPr lang="cs-CZ" sz="2400" dirty="0" smtClean="0"/>
              <a:t>Výuka s vyšším ročníkem</a:t>
            </a:r>
          </a:p>
          <a:p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Semináře</a:t>
            </a:r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Mimo školu</a:t>
            </a:r>
          </a:p>
          <a:p>
            <a:endParaRPr lang="cs-CZ" b="1" dirty="0" smtClean="0"/>
          </a:p>
          <a:p>
            <a:pPr marL="0" indent="0">
              <a:buNone/>
            </a:pPr>
            <a:r>
              <a:rPr lang="cs-CZ" sz="2000" dirty="0" smtClean="0"/>
              <a:t>CTM</a:t>
            </a:r>
          </a:p>
          <a:p>
            <a:pPr marL="0" indent="0">
              <a:buNone/>
            </a:pPr>
            <a:r>
              <a:rPr lang="cs-CZ" sz="2000" dirty="0" smtClean="0">
                <a:hlinkClick r:id="rId2"/>
              </a:rPr>
              <a:t>https://www.ctm-academy.cz</a:t>
            </a: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Letní školy</a:t>
            </a:r>
          </a:p>
          <a:p>
            <a:pPr marL="0" indent="0">
              <a:buNone/>
            </a:pPr>
            <a:r>
              <a:rPr lang="en-GB" sz="2000" u="sng" dirty="0">
                <a:hlinkClick r:id="rId3"/>
              </a:rPr>
              <a:t>https://promys-europe.org/2022-programme</a:t>
            </a:r>
            <a:r>
              <a:rPr lang="en-GB" u="sng" dirty="0">
                <a:hlinkClick r:id="rId3"/>
              </a:rPr>
              <a:t>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124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Možnosti rozvoje </a:t>
            </a:r>
            <a:r>
              <a:rPr lang="cs-CZ" dirty="0" smtClean="0"/>
              <a:t>– prohloubení učiva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b="1" dirty="0" smtClean="0"/>
              <a:t>Ve škole</a:t>
            </a:r>
          </a:p>
          <a:p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Výuka v úrovních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 běžné třídě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 smtClean="0"/>
              <a:t>Mimo školu</a:t>
            </a:r>
          </a:p>
          <a:p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Matematické soutěže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Letní školy, tábory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Korespondenční semináře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795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Prohloubení učiva - ukázka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Jsou dány dvě kružnice </a:t>
            </a:r>
            <a:r>
              <a:rPr lang="cs-CZ" i="1" dirty="0" smtClean="0"/>
              <a:t>k(S, r) </a:t>
            </a:r>
            <a:r>
              <a:rPr lang="cs-CZ" dirty="0" smtClean="0"/>
              <a:t>a </a:t>
            </a:r>
            <a:r>
              <a:rPr lang="cs-CZ" i="1" dirty="0" smtClean="0"/>
              <a:t>l(O, R), </a:t>
            </a:r>
            <a:r>
              <a:rPr lang="cs-CZ" dirty="0" smtClean="0"/>
              <a:t>které se protínají ve dvou bodech </a:t>
            </a:r>
            <a:r>
              <a:rPr lang="cs-CZ" i="1" dirty="0" smtClean="0"/>
              <a:t>A, B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   Sestrojte průměry </a:t>
            </a:r>
            <a:r>
              <a:rPr lang="cs-CZ" i="1" dirty="0" smtClean="0"/>
              <a:t>AU, AV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Zjistěte, zda body </a:t>
            </a:r>
            <a:r>
              <a:rPr lang="cs-CZ" i="1" dirty="0" smtClean="0"/>
              <a:t>U, B, V </a:t>
            </a:r>
            <a:r>
              <a:rPr lang="cs-CZ" dirty="0" smtClean="0"/>
              <a:t>jsou kolineární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300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1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13" y="1484784"/>
            <a:ext cx="8745724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963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1 - modifikace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Po kružnici </a:t>
            </a:r>
            <a:r>
              <a:rPr lang="cs-CZ" i="1" dirty="0" smtClean="0"/>
              <a:t>k </a:t>
            </a:r>
            <a:r>
              <a:rPr lang="cs-CZ" dirty="0" smtClean="0"/>
              <a:t>se pohybuje bod </a:t>
            </a:r>
            <a:r>
              <a:rPr lang="cs-CZ" i="1" dirty="0" smtClean="0"/>
              <a:t>P</a:t>
            </a:r>
            <a:r>
              <a:rPr lang="cs-CZ" dirty="0" smtClean="0"/>
              <a:t>. Přímka </a:t>
            </a:r>
            <a:r>
              <a:rPr lang="cs-CZ" i="1" dirty="0" smtClean="0"/>
              <a:t>AP</a:t>
            </a:r>
            <a:r>
              <a:rPr lang="cs-CZ" dirty="0" smtClean="0"/>
              <a:t> protne kružnici </a:t>
            </a:r>
            <a:r>
              <a:rPr lang="cs-CZ" i="1" dirty="0" smtClean="0"/>
              <a:t>l</a:t>
            </a:r>
            <a:r>
              <a:rPr lang="cs-CZ" dirty="0" smtClean="0"/>
              <a:t> v bodě </a:t>
            </a:r>
            <a:r>
              <a:rPr lang="cs-CZ" i="1" dirty="0" smtClean="0"/>
              <a:t>Q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r>
              <a:rPr lang="cs-CZ" dirty="0" smtClean="0"/>
              <a:t>Sestrojte osu úsečky </a:t>
            </a:r>
            <a:r>
              <a:rPr lang="cs-CZ" i="1" dirty="0" smtClean="0"/>
              <a:t>PQ.</a:t>
            </a:r>
          </a:p>
          <a:p>
            <a:pPr marL="0" indent="0">
              <a:buNone/>
            </a:pPr>
            <a:r>
              <a:rPr lang="cs-CZ" smtClean="0"/>
              <a:t>(Téměř) všechny </a:t>
            </a:r>
            <a:r>
              <a:rPr lang="cs-CZ" dirty="0" smtClean="0"/>
              <a:t>tyto osy procházejí týmž bodem. Najděte jej.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658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1 – modifikace.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01" y="1268760"/>
            <a:ext cx="8978401" cy="4984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148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338</Words>
  <Application>Microsoft Office PowerPoint</Application>
  <PresentationFormat>Předvádění na obrazovce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Rozvoj matematicky nadaných žáků na gymnáziu</vt:lpstr>
      <vt:lpstr>Identifikace nadaného žáka</vt:lpstr>
      <vt:lpstr>Bystrý nebo nadaný žák?</vt:lpstr>
      <vt:lpstr>Možnosti rozvoje – urychlení učiva</vt:lpstr>
      <vt:lpstr>Možnosti rozvoje – prohloubení učiva</vt:lpstr>
      <vt:lpstr>Prohloubení učiva - ukázka 1</vt:lpstr>
      <vt:lpstr>Ukázka 1</vt:lpstr>
      <vt:lpstr>Ukázka 1 - modifikace</vt:lpstr>
      <vt:lpstr>Ukázka 1 – modifikace.</vt:lpstr>
      <vt:lpstr>Prohloubení učiva - ukázka 2</vt:lpstr>
      <vt:lpstr>Ukázka 2 - modifikace</vt:lpstr>
      <vt:lpstr>Potřeby nadaných žáků</vt:lpstr>
      <vt:lpstr>Na závěr</vt:lpstr>
      <vt:lpstr>Řešení úlohy 1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Rozvoj matematicky nadaných žáků na gymnáziu</dc:title>
  <dc:creator>HP</dc:creator>
  <cp:lastModifiedBy>HP</cp:lastModifiedBy>
  <cp:revision>32</cp:revision>
  <dcterms:created xsi:type="dcterms:W3CDTF">2022-05-29T08:06:35Z</dcterms:created>
  <dcterms:modified xsi:type="dcterms:W3CDTF">2022-09-23T15:20:02Z</dcterms:modified>
</cp:coreProperties>
</file>