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3"/>
  </p:notesMasterIdLst>
  <p:sldIdLst>
    <p:sldId id="256" r:id="rId2"/>
    <p:sldId id="258" r:id="rId3"/>
    <p:sldId id="259" r:id="rId4"/>
    <p:sldId id="260" r:id="rId5"/>
    <p:sldId id="261" r:id="rId6"/>
    <p:sldId id="274" r:id="rId7"/>
    <p:sldId id="275" r:id="rId8"/>
    <p:sldId id="277" r:id="rId9"/>
    <p:sldId id="276" r:id="rId10"/>
    <p:sldId id="278" r:id="rId11"/>
    <p:sldId id="282" r:id="rId12"/>
    <p:sldId id="284" r:id="rId13"/>
    <p:sldId id="281" r:id="rId14"/>
    <p:sldId id="279" r:id="rId15"/>
    <p:sldId id="280" r:id="rId16"/>
    <p:sldId id="303" r:id="rId17"/>
    <p:sldId id="304" r:id="rId18"/>
    <p:sldId id="287" r:id="rId19"/>
    <p:sldId id="288" r:id="rId20"/>
    <p:sldId id="289" r:id="rId21"/>
    <p:sldId id="290" r:id="rId22"/>
    <p:sldId id="293" r:id="rId23"/>
    <p:sldId id="285" r:id="rId24"/>
    <p:sldId id="295" r:id="rId25"/>
    <p:sldId id="294" r:id="rId26"/>
    <p:sldId id="297" r:id="rId27"/>
    <p:sldId id="298" r:id="rId28"/>
    <p:sldId id="299" r:id="rId29"/>
    <p:sldId id="300" r:id="rId30"/>
    <p:sldId id="302" r:id="rId31"/>
    <p:sldId id="301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49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1829" autoAdjust="0"/>
  </p:normalViewPr>
  <p:slideViewPr>
    <p:cSldViewPr>
      <p:cViewPr>
        <p:scale>
          <a:sx n="100" d="100"/>
          <a:sy n="100" d="100"/>
        </p:scale>
        <p:origin x="354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notesViewPr>
    <p:cSldViewPr>
      <p:cViewPr varScale="1">
        <p:scale>
          <a:sx n="54" d="100"/>
          <a:sy n="54" d="100"/>
        </p:scale>
        <p:origin x="-177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5B70D-C06C-459A-B799-B79CB91F2176}" type="datetimeFigureOut">
              <a:rPr lang="cs-CZ" smtClean="0"/>
              <a:pPr/>
              <a:t>10.10.2012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1DA45-EC79-4510-A5F4-C834DB8FBAC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74428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1DA45-EC79-4510-A5F4-C834DB8FBAC8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43895D3-760D-4C77-9543-A09149D670CB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8D6CE72-1BE0-4B29-8E66-82A284FB7453}" type="slidenum">
              <a:rPr lang="cs-CZ" sz="1200">
                <a:solidFill>
                  <a:srgbClr val="000000"/>
                </a:solidFill>
                <a:ea typeface="DejaVu Sans" pitchFamily="32" charset="2"/>
                <a:cs typeface="DejaVu Sans" pitchFamily="32" charset="2"/>
              </a:rPr>
              <a:pPr algn="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cs-CZ" sz="1200">
              <a:solidFill>
                <a:srgbClr val="000000"/>
              </a:solidFill>
              <a:ea typeface="DejaVu Sans" pitchFamily="32" charset="2"/>
              <a:cs typeface="DejaVu Sans" pitchFamily="32" charset="2"/>
            </a:endParaRPr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C52AAB2-E712-437A-9BBD-64BEEAA5E32A}" type="slidenum">
              <a:rPr lang="cs-CZ" sz="1200">
                <a:solidFill>
                  <a:srgbClr val="000000"/>
                </a:solidFill>
                <a:ea typeface="DejaVu Sans" pitchFamily="32" charset="2"/>
                <a:cs typeface="DejaVu Sans" pitchFamily="32" charset="2"/>
              </a:rPr>
              <a:pPr algn="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cs-CZ" sz="1200">
              <a:solidFill>
                <a:srgbClr val="000000"/>
              </a:solidFill>
              <a:ea typeface="DejaVu Sans" pitchFamily="32" charset="2"/>
              <a:cs typeface="DejaVu Sans" pitchFamily="32" charset="2"/>
            </a:endParaRPr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ea typeface="DejaVu Sans" pitchFamily="32" charset="2"/>
              <a:cs typeface="DejaVu Sans" pitchFamily="32" charset="2"/>
            </a:endParaRPr>
          </a:p>
        </p:txBody>
      </p:sp>
      <p:sp>
        <p:nvSpPr>
          <p:cNvPr id="3891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E4E96F1-6117-44D5-A2A2-54265DDA8876}" type="slidenum">
              <a:rPr lang="cs-CZ" sz="1200">
                <a:solidFill>
                  <a:srgbClr val="000000"/>
                </a:solidFill>
                <a:ea typeface="DejaVu Sans" pitchFamily="32" charset="2"/>
                <a:cs typeface="DejaVu Sans" pitchFamily="32" charset="2"/>
              </a:rPr>
              <a:pPr algn="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cs-CZ" sz="1200">
              <a:solidFill>
                <a:srgbClr val="000000"/>
              </a:solidFill>
              <a:ea typeface="DejaVu Sans" pitchFamily="32" charset="2"/>
              <a:cs typeface="DejaVu Sans" pitchFamily="3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ED481F6-6275-4F9A-8BEC-FEA40F97AC10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4F865BF-30AB-4AA9-AA8E-0CCDB00EC6A2}" type="slidenum">
              <a:rPr lang="cs-CZ" sz="1200">
                <a:solidFill>
                  <a:srgbClr val="000000"/>
                </a:solidFill>
                <a:ea typeface="DejaVu Sans" pitchFamily="32" charset="2"/>
                <a:cs typeface="DejaVu Sans" pitchFamily="32" charset="2"/>
              </a:rPr>
              <a:pPr algn="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cs-CZ" sz="1200">
              <a:solidFill>
                <a:srgbClr val="000000"/>
              </a:solidFill>
              <a:ea typeface="DejaVu Sans" pitchFamily="32" charset="2"/>
              <a:cs typeface="DejaVu Sans" pitchFamily="32" charset="2"/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9F82693-D6D8-453B-B2AF-B2F46C71B45C}" type="slidenum">
              <a:rPr lang="cs-CZ" sz="1200">
                <a:solidFill>
                  <a:srgbClr val="000000"/>
                </a:solidFill>
                <a:ea typeface="DejaVu Sans" pitchFamily="32" charset="2"/>
                <a:cs typeface="DejaVu Sans" pitchFamily="32" charset="2"/>
              </a:rPr>
              <a:pPr algn="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cs-CZ" sz="1200">
              <a:solidFill>
                <a:srgbClr val="000000"/>
              </a:solidFill>
              <a:ea typeface="DejaVu Sans" pitchFamily="32" charset="2"/>
              <a:cs typeface="DejaVu Sans" pitchFamily="32" charset="2"/>
            </a:endParaRPr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ea typeface="DejaVu Sans" pitchFamily="32" charset="2"/>
              <a:cs typeface="DejaVu Sans" pitchFamily="32" charset="2"/>
            </a:endParaRPr>
          </a:p>
        </p:txBody>
      </p:sp>
      <p:sp>
        <p:nvSpPr>
          <p:cNvPr id="39942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9F1E15-15F2-49D5-AF05-464A4995F68D}" type="slidenum">
              <a:rPr lang="cs-CZ" sz="1200">
                <a:solidFill>
                  <a:srgbClr val="000000"/>
                </a:solidFill>
                <a:ea typeface="DejaVu Sans" pitchFamily="32" charset="2"/>
                <a:cs typeface="DejaVu Sans" pitchFamily="32" charset="2"/>
              </a:rPr>
              <a:pPr algn="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cs-CZ" sz="1200">
              <a:solidFill>
                <a:srgbClr val="000000"/>
              </a:solidFill>
              <a:ea typeface="DejaVu Sans" pitchFamily="32" charset="2"/>
              <a:cs typeface="DejaVu Sans" pitchFamily="32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0D74589-62A6-4428-B508-75D6ADA39759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3839D06-5809-4F38-B8C5-F71D809341AF}" type="slidenum">
              <a:rPr lang="cs-CZ" sz="1200">
                <a:solidFill>
                  <a:srgbClr val="000000"/>
                </a:solidFill>
                <a:ea typeface="DejaVu Sans" pitchFamily="32" charset="2"/>
                <a:cs typeface="DejaVu Sans" pitchFamily="32" charset="2"/>
              </a:rPr>
              <a:pPr algn="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cs-CZ" sz="1200">
              <a:solidFill>
                <a:srgbClr val="000000"/>
              </a:solidFill>
              <a:ea typeface="DejaVu Sans" pitchFamily="32" charset="2"/>
              <a:cs typeface="DejaVu Sans" pitchFamily="32" charset="2"/>
            </a:endParaRPr>
          </a:p>
        </p:txBody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056872E-8DCA-41C9-AADE-52896236A757}" type="slidenum">
              <a:rPr lang="cs-CZ" sz="1200">
                <a:solidFill>
                  <a:srgbClr val="000000"/>
                </a:solidFill>
                <a:ea typeface="DejaVu Sans" pitchFamily="32" charset="2"/>
                <a:cs typeface="DejaVu Sans" pitchFamily="32" charset="2"/>
              </a:rPr>
              <a:pPr algn="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cs-CZ" sz="1200">
              <a:solidFill>
                <a:srgbClr val="000000"/>
              </a:solidFill>
              <a:ea typeface="DejaVu Sans" pitchFamily="32" charset="2"/>
              <a:cs typeface="DejaVu Sans" pitchFamily="32" charset="2"/>
            </a:endParaRPr>
          </a:p>
        </p:txBody>
      </p:sp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ea typeface="DejaVu Sans" pitchFamily="32" charset="2"/>
              <a:cs typeface="DejaVu Sans" pitchFamily="32" charset="2"/>
            </a:endParaRPr>
          </a:p>
        </p:txBody>
      </p:sp>
      <p:sp>
        <p:nvSpPr>
          <p:cNvPr id="41990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  <p:sp>
        <p:nvSpPr>
          <p:cNvPr id="41991" name="Text Box 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647C1B7-958E-481B-8399-32A7D1B53862}" type="slidenum">
              <a:rPr lang="cs-CZ" sz="1200">
                <a:solidFill>
                  <a:srgbClr val="000000"/>
                </a:solidFill>
                <a:ea typeface="DejaVu Sans" pitchFamily="32" charset="2"/>
                <a:cs typeface="DejaVu Sans" pitchFamily="32" charset="2"/>
              </a:rPr>
              <a:pPr algn="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cs-CZ" sz="1200">
              <a:solidFill>
                <a:srgbClr val="000000"/>
              </a:solidFill>
              <a:ea typeface="DejaVu Sans" pitchFamily="32" charset="2"/>
              <a:cs typeface="DejaVu Sans" pitchFamily="32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9F36CC3-C3FE-47EB-A0C7-5B88F0E0C351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1C98A84-2A60-465C-AC33-6553F866D75F}" type="slidenum">
              <a:rPr lang="cs-CZ" sz="1200">
                <a:solidFill>
                  <a:srgbClr val="000000"/>
                </a:solidFill>
                <a:ea typeface="DejaVu Sans" pitchFamily="32" charset="2"/>
                <a:cs typeface="DejaVu Sans" pitchFamily="32" charset="2"/>
              </a:rPr>
              <a:pPr algn="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cs-CZ" sz="1200">
              <a:solidFill>
                <a:srgbClr val="000000"/>
              </a:solidFill>
              <a:ea typeface="DejaVu Sans" pitchFamily="32" charset="2"/>
              <a:cs typeface="DejaVu Sans" pitchFamily="32" charset="2"/>
            </a:endParaRP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A15F6D0-69AC-4AB7-AC9E-FA67013B9FAB}" type="slidenum">
              <a:rPr lang="cs-CZ" sz="1200">
                <a:solidFill>
                  <a:srgbClr val="000000"/>
                </a:solidFill>
                <a:ea typeface="DejaVu Sans" pitchFamily="32" charset="2"/>
                <a:cs typeface="DejaVu Sans" pitchFamily="32" charset="2"/>
              </a:rPr>
              <a:pPr algn="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cs-CZ" sz="1200">
              <a:solidFill>
                <a:srgbClr val="000000"/>
              </a:solidFill>
              <a:ea typeface="DejaVu Sans" pitchFamily="32" charset="2"/>
              <a:cs typeface="DejaVu Sans" pitchFamily="32" charset="2"/>
            </a:endParaRPr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ea typeface="DejaVu Sans" pitchFamily="32" charset="2"/>
              <a:cs typeface="DejaVu Sans" pitchFamily="32" charset="2"/>
            </a:endParaRPr>
          </a:p>
        </p:txBody>
      </p:sp>
      <p:sp>
        <p:nvSpPr>
          <p:cNvPr id="46086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  <p:sp>
        <p:nvSpPr>
          <p:cNvPr id="46087" name="Text Box 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C9EA715-6B0D-4B75-871B-EA01B21CD69D}" type="slidenum">
              <a:rPr lang="cs-CZ" sz="1200">
                <a:solidFill>
                  <a:srgbClr val="000000"/>
                </a:solidFill>
                <a:ea typeface="DejaVu Sans" pitchFamily="32" charset="2"/>
                <a:cs typeface="DejaVu Sans" pitchFamily="32" charset="2"/>
              </a:rPr>
              <a:pPr algn="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cs-CZ" sz="1200">
              <a:solidFill>
                <a:srgbClr val="000000"/>
              </a:solidFill>
              <a:ea typeface="DejaVu Sans" pitchFamily="32" charset="2"/>
              <a:cs typeface="DejaVu Sans" pitchFamily="32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6D2160-C95B-44D0-98FE-D4E4528A61FB}" type="slidenum">
              <a:rPr lang="cs-CZ" smtClean="0"/>
              <a:pPr/>
              <a:t>6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B362-13E0-4ECA-B3D9-342FCE0FE07F}" type="datetimeFigureOut">
              <a:rPr lang="cs-CZ" smtClean="0"/>
              <a:pPr/>
              <a:t>10.10.2012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A963-F0C1-48FA-81B3-45951B8C8B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B362-13E0-4ECA-B3D9-342FCE0FE07F}" type="datetimeFigureOut">
              <a:rPr lang="cs-CZ" smtClean="0"/>
              <a:pPr/>
              <a:t>10.10.2012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A963-F0C1-48FA-81B3-45951B8C8B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B362-13E0-4ECA-B3D9-342FCE0FE07F}" type="datetimeFigureOut">
              <a:rPr lang="cs-CZ" smtClean="0"/>
              <a:pPr/>
              <a:t>10.10.2012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A963-F0C1-48FA-81B3-45951B8C8B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B362-13E0-4ECA-B3D9-342FCE0FE07F}" type="datetimeFigureOut">
              <a:rPr lang="cs-CZ" smtClean="0"/>
              <a:pPr/>
              <a:t>10.10.2012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A963-F0C1-48FA-81B3-45951B8C8B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B362-13E0-4ECA-B3D9-342FCE0FE07F}" type="datetimeFigureOut">
              <a:rPr lang="cs-CZ" smtClean="0"/>
              <a:pPr/>
              <a:t>10.10.2012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A963-F0C1-48FA-81B3-45951B8C8B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B362-13E0-4ECA-B3D9-342FCE0FE07F}" type="datetimeFigureOut">
              <a:rPr lang="cs-CZ" smtClean="0"/>
              <a:pPr/>
              <a:t>10.10.2012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A963-F0C1-48FA-81B3-45951B8C8B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B362-13E0-4ECA-B3D9-342FCE0FE07F}" type="datetimeFigureOut">
              <a:rPr lang="cs-CZ" smtClean="0"/>
              <a:pPr/>
              <a:t>10.10.2012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A963-F0C1-48FA-81B3-45951B8C8B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B362-13E0-4ECA-B3D9-342FCE0FE07F}" type="datetimeFigureOut">
              <a:rPr lang="cs-CZ" smtClean="0"/>
              <a:pPr/>
              <a:t>10.10.2012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A963-F0C1-48FA-81B3-45951B8C8B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B362-13E0-4ECA-B3D9-342FCE0FE07F}" type="datetimeFigureOut">
              <a:rPr lang="cs-CZ" smtClean="0"/>
              <a:pPr/>
              <a:t>10.10.2012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A963-F0C1-48FA-81B3-45951B8C8B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B362-13E0-4ECA-B3D9-342FCE0FE07F}" type="datetimeFigureOut">
              <a:rPr lang="cs-CZ" smtClean="0"/>
              <a:pPr/>
              <a:t>10.10.2012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A963-F0C1-48FA-81B3-45951B8C8B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B362-13E0-4ECA-B3D9-342FCE0FE07F}" type="datetimeFigureOut">
              <a:rPr lang="cs-CZ" smtClean="0"/>
              <a:pPr/>
              <a:t>10.10.2012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AA963-F0C1-48FA-81B3-45951B8C8B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B362-13E0-4ECA-B3D9-342FCE0FE07F}" type="datetimeFigureOut">
              <a:rPr lang="cs-CZ" smtClean="0"/>
              <a:pPr/>
              <a:t>10.10.2012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AA963-F0C1-48FA-81B3-45951B8C8B4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Trigonometrie v praxi</a:t>
            </a:r>
            <a:br>
              <a:rPr lang="cs-C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MFF UK Praha, 22. září 2012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576064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Dag Hrubý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0320" y="443711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Obsah elipsy</a:t>
            </a:r>
            <a:endParaRPr lang="cs-CZ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556792"/>
            <a:ext cx="633085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161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5049E1"/>
                </a:solidFill>
                <a:latin typeface="Times New Roman" pitchFamily="18" charset="0"/>
                <a:cs typeface="Times New Roman" pitchFamily="18" charset="0"/>
              </a:rPr>
              <a:t>Výška 1</a:t>
            </a:r>
            <a:endParaRPr lang="cs-CZ" sz="3600" dirty="0">
              <a:solidFill>
                <a:srgbClr val="5049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573976"/>
            <a:ext cx="7201238" cy="38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134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5049E1"/>
                </a:solidFill>
                <a:latin typeface="Times New Roman" pitchFamily="18" charset="0"/>
                <a:cs typeface="Times New Roman" pitchFamily="18" charset="0"/>
              </a:rPr>
              <a:t>Výška </a:t>
            </a:r>
            <a:r>
              <a:rPr lang="cs-CZ" sz="3600" dirty="0" smtClean="0">
                <a:solidFill>
                  <a:srgbClr val="5049E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cs-CZ" sz="3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578034"/>
            <a:ext cx="6624736" cy="370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806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5049E1"/>
                </a:solidFill>
                <a:latin typeface="Times New Roman" pitchFamily="18" charset="0"/>
                <a:cs typeface="Times New Roman" pitchFamily="18" charset="0"/>
              </a:rPr>
              <a:t>Výška </a:t>
            </a:r>
            <a:r>
              <a:rPr lang="cs-CZ" sz="3600" dirty="0" smtClean="0">
                <a:solidFill>
                  <a:srgbClr val="5049E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033" y="1988839"/>
            <a:ext cx="6699295" cy="328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841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5049E1"/>
                </a:solidFill>
                <a:latin typeface="Times New Roman" pitchFamily="18" charset="0"/>
                <a:cs typeface="Times New Roman" pitchFamily="18" charset="0"/>
              </a:rPr>
              <a:t>Výška </a:t>
            </a:r>
            <a:r>
              <a:rPr lang="cs-CZ" sz="3600" dirty="0" smtClean="0">
                <a:solidFill>
                  <a:srgbClr val="5049E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cs-CZ" sz="3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660" y="1556792"/>
            <a:ext cx="7438716" cy="343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426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5049E1"/>
                </a:solidFill>
                <a:latin typeface="Times New Roman" pitchFamily="18" charset="0"/>
                <a:cs typeface="Times New Roman" pitchFamily="18" charset="0"/>
              </a:rPr>
              <a:t>Výška </a:t>
            </a:r>
            <a:r>
              <a:rPr lang="cs-CZ" sz="3600" dirty="0" smtClean="0">
                <a:solidFill>
                  <a:srgbClr val="5049E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cs-CZ" sz="3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42056"/>
            <a:ext cx="7848872" cy="455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031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5049E1"/>
                </a:solidFill>
                <a:latin typeface="Times New Roman" pitchFamily="18" charset="0"/>
                <a:cs typeface="Times New Roman" pitchFamily="18" charset="0"/>
              </a:rPr>
              <a:t>Horizontální deprese</a:t>
            </a:r>
            <a:endParaRPr lang="cs-CZ" sz="3600" dirty="0">
              <a:solidFill>
                <a:srgbClr val="5049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6435" y="1371596"/>
            <a:ext cx="5151130" cy="411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43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5049E1"/>
                </a:solidFill>
                <a:latin typeface="Times New Roman" pitchFamily="18" charset="0"/>
                <a:cs typeface="Times New Roman" pitchFamily="18" charset="0"/>
              </a:rPr>
              <a:t>Horizontální paralaxa</a:t>
            </a:r>
            <a:endParaRPr lang="cs-CZ" sz="3600" dirty="0">
              <a:solidFill>
                <a:srgbClr val="5049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0341" y="1665729"/>
            <a:ext cx="6422193" cy="34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326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Vzdálenost  </a:t>
            </a:r>
            <a:endParaRPr lang="cs-CZ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035" y="1472824"/>
            <a:ext cx="7937389" cy="418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81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5049E1"/>
                </a:solidFill>
                <a:latin typeface="Times New Roman" pitchFamily="18" charset="0"/>
                <a:cs typeface="Times New Roman" pitchFamily="18" charset="0"/>
              </a:rPr>
              <a:t>Vzdálenost</a:t>
            </a:r>
            <a:endParaRPr lang="cs-CZ" sz="3600" dirty="0">
              <a:solidFill>
                <a:srgbClr val="5049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5" y="1321830"/>
            <a:ext cx="7547912" cy="46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738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3214688" y="1000125"/>
            <a:ext cx="2643187" cy="34185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7200" dirty="0">
                <a:solidFill>
                  <a:srgbClr val="000000"/>
                </a:solidFill>
              </a:rPr>
              <a:t> </a:t>
            </a:r>
            <a:r>
              <a:rPr lang="cs-CZ" sz="7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ÚT</a:t>
            </a:r>
          </a:p>
          <a:p>
            <a:pPr algn="ct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7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ÚT</a:t>
            </a:r>
          </a:p>
          <a:p>
            <a:pPr algn="ct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7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ÚT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5049E1"/>
                </a:solidFill>
                <a:latin typeface="Times New Roman" pitchFamily="18" charset="0"/>
                <a:cs typeface="Times New Roman" pitchFamily="18" charset="0"/>
              </a:rPr>
              <a:t>Vzdálenost</a:t>
            </a:r>
            <a:endParaRPr lang="cs-CZ" sz="3600" dirty="0">
              <a:solidFill>
                <a:srgbClr val="5049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505" y="1484785"/>
            <a:ext cx="801605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050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5049E1"/>
                </a:solidFill>
                <a:latin typeface="Times New Roman" pitchFamily="18" charset="0"/>
                <a:cs typeface="Times New Roman" pitchFamily="18" charset="0"/>
              </a:rPr>
              <a:t>Hansenova úloha</a:t>
            </a:r>
            <a:endParaRPr lang="cs-CZ" sz="3600" dirty="0">
              <a:solidFill>
                <a:srgbClr val="5049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1340767"/>
            <a:ext cx="8496944" cy="32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0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5049E1"/>
                </a:solidFill>
                <a:latin typeface="Times New Roman" pitchFamily="18" charset="0"/>
                <a:cs typeface="Times New Roman" pitchFamily="18" charset="0"/>
              </a:rPr>
              <a:t>Snelova úloha</a:t>
            </a:r>
            <a:br>
              <a:rPr lang="cs-CZ" sz="3600" dirty="0" smtClean="0">
                <a:solidFill>
                  <a:srgbClr val="5049E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dirty="0" smtClean="0">
                <a:solidFill>
                  <a:srgbClr val="5049E1"/>
                </a:solidFill>
                <a:latin typeface="Times New Roman" pitchFamily="18" charset="0"/>
                <a:cs typeface="Times New Roman" pitchFamily="18" charset="0"/>
              </a:rPr>
              <a:t>(Pothentova úloha)</a:t>
            </a:r>
            <a:endParaRPr lang="cs-CZ" sz="3600" dirty="0">
              <a:solidFill>
                <a:srgbClr val="5049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412776"/>
            <a:ext cx="7776864" cy="42140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618" y="2348880"/>
            <a:ext cx="105154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84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Od Thaleta po Diofanta</a:t>
            </a:r>
            <a:endParaRPr lang="cs-CZ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8" y="1628800"/>
            <a:ext cx="76328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Anotace</a:t>
            </a:r>
          </a:p>
          <a:p>
            <a:pPr algn="just"/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dirty="0">
                <a:latin typeface="Times New Roman" pitchFamily="18" charset="0"/>
                <a:cs typeface="Times New Roman" pitchFamily="18" charset="0"/>
              </a:rPr>
              <a:t>Projektový den s názvem Od Thaleta po Diofanta proběhl v několika fázích. V první fázi studenti vyslechli přednášku s praktickými ukázkami na téma geodetických měření, v druhé fázi proběhlo měření vzdálenosti lodi od břehu na rybníku s využitím znalostí z trigonometrie. Jedná se o ověření měření vzdáleností metodou, kterou znal už Thales z Milétu. K měření je použito teodolitu, dalekohledu s úhlovou stupnicí, pásma a odměřovacích tyčí. Pohyb lodě je zajištěn dvěma studenty, ostatní studenti provádí měření na břehu rybníka. Jeden student je pověřen fotodokumentací. Naměřené údaje studenti zpracují samostatně doma a budou prezentovat ve škole v hodině matematiky. V další fázi studenti připravovali plakáty o životě a díle významných starověkých matematiků. Plakáty budou vystaveny na chodbě školy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48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5049E1"/>
                </a:solidFill>
                <a:latin typeface="Times New Roman" pitchFamily="18" charset="0"/>
                <a:cs typeface="Times New Roman" pitchFamily="18" charset="0"/>
              </a:rPr>
              <a:t>Projetkový den</a:t>
            </a:r>
            <a:endParaRPr lang="cs-CZ" sz="3600" dirty="0">
              <a:solidFill>
                <a:srgbClr val="5049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ag\AppData\Local\Temp\p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416824" cy="465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811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5049E1"/>
                </a:solidFill>
                <a:latin typeface="Times New Roman" pitchFamily="18" charset="0"/>
                <a:cs typeface="Times New Roman" pitchFamily="18" charset="0"/>
              </a:rPr>
              <a:t>Projetkový den</a:t>
            </a:r>
            <a:endParaRPr lang="cs-CZ" sz="3600" dirty="0">
              <a:solidFill>
                <a:srgbClr val="5049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Dag\AppData\Local\Temp\p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153127"/>
            <a:ext cx="5616624" cy="532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248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5049E1"/>
                </a:solidFill>
                <a:latin typeface="Times New Roman" pitchFamily="18" charset="0"/>
                <a:cs typeface="Times New Roman" pitchFamily="18" charset="0"/>
              </a:rPr>
              <a:t>Projektový den</a:t>
            </a:r>
            <a:endParaRPr lang="cs-CZ" sz="3600" dirty="0">
              <a:solidFill>
                <a:srgbClr val="5049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ag\AppData\Local\Temp\pr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560840" cy="480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78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5049E1"/>
                </a:solidFill>
                <a:latin typeface="Times New Roman" pitchFamily="18" charset="0"/>
                <a:cs typeface="Times New Roman" pitchFamily="18" charset="0"/>
              </a:rPr>
              <a:t>Příklad 1</a:t>
            </a:r>
            <a:endParaRPr lang="cs-CZ" sz="3600" dirty="0">
              <a:solidFill>
                <a:srgbClr val="5049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1916832"/>
            <a:ext cx="8352929" cy="40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899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5049E1"/>
                </a:solidFill>
                <a:latin typeface="Times New Roman" pitchFamily="18" charset="0"/>
                <a:cs typeface="Times New Roman" pitchFamily="18" charset="0"/>
              </a:rPr>
              <a:t>Příklad 2</a:t>
            </a:r>
            <a:endParaRPr lang="cs-CZ" sz="3600" dirty="0">
              <a:solidFill>
                <a:srgbClr val="5049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9552" y="1700808"/>
            <a:ext cx="7272808" cy="486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73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5049E1"/>
                </a:solidFill>
                <a:latin typeface="Times New Roman" pitchFamily="18" charset="0"/>
                <a:cs typeface="Times New Roman" pitchFamily="18" charset="0"/>
              </a:rPr>
              <a:t>Příklad 3</a:t>
            </a:r>
            <a:endParaRPr lang="cs-CZ" sz="3600" dirty="0">
              <a:solidFill>
                <a:srgbClr val="5049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061" y="4124662"/>
            <a:ext cx="759667" cy="56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1787047"/>
            <a:ext cx="7854527" cy="467523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0554" y="134076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4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685800" y="990600"/>
            <a:ext cx="77724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ABERO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371600" y="2590800"/>
            <a:ext cx="64008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800"/>
              </a:spcBef>
              <a:buClr>
                <a:srgbClr val="898989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i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Pozdrav matematiků</a:t>
            </a:r>
          </a:p>
          <a:p>
            <a:pPr algn="ctr">
              <a:spcBef>
                <a:spcPts val="800"/>
              </a:spcBef>
              <a:buClr>
                <a:srgbClr val="0000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Sestrojte trojúhelník ABC, je-li dáno (a, b, </a:t>
            </a:r>
            <a:r>
              <a:rPr lang="el-GR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cs-CZ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‏</a:t>
            </a:r>
          </a:p>
          <a:p>
            <a:pPr algn="ctr">
              <a:spcBef>
                <a:spcPts val="600"/>
              </a:spcBef>
              <a:buClr>
                <a:srgbClr val="0000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cs-CZ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cs-CZ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poloměr kružnice vepsané</a:t>
            </a:r>
          </a:p>
        </p:txBody>
      </p:sp>
    </p:spTree>
  </p:cSld>
  <p:clrMapOvr>
    <a:masterClrMapping/>
  </p:clrMapOvr>
  <p:transition spd="slow" advTm="512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5049E1"/>
                </a:solidFill>
                <a:latin typeface="Times New Roman" pitchFamily="18" charset="0"/>
                <a:cs typeface="Times New Roman" pitchFamily="18" charset="0"/>
              </a:rPr>
              <a:t>Kozí úloha</a:t>
            </a:r>
            <a:endParaRPr lang="cs-CZ" sz="3600" dirty="0">
              <a:solidFill>
                <a:srgbClr val="5049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49080"/>
            <a:ext cx="822201" cy="87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8996" y="1844824"/>
            <a:ext cx="4752528" cy="369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75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2226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67544" y="609600"/>
            <a:ext cx="828092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4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(a, b, ρ</a:t>
            </a:r>
            <a:r>
              <a:rPr lang="cs-CZ" sz="4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→ (</a:t>
            </a:r>
            <a:r>
              <a:rPr lang="cs-CZ" sz="4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a, b, c)</a:t>
            </a:r>
            <a:r>
              <a:rPr lang="cs-CZ" sz="4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4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4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4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4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c=c(a,b,ρ)</a:t>
            </a:r>
            <a:r>
              <a:rPr lang="cs-CZ" sz="4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4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4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4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3200" i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-(a+b)c</a:t>
            </a:r>
            <a:r>
              <a:rPr lang="cs-CZ" sz="3200" i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-[(</a:t>
            </a:r>
            <a:r>
              <a:rPr lang="cs-CZ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a-b)</a:t>
            </a:r>
            <a:r>
              <a:rPr lang="cs-CZ" sz="3200" i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- 4ρ</a:t>
            </a:r>
            <a:r>
              <a:rPr lang="cs-CZ" sz="3200" i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]c</a:t>
            </a:r>
            <a:r>
              <a:rPr lang="cs-CZ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+[(</a:t>
            </a:r>
            <a:r>
              <a:rPr lang="cs-CZ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a-b)</a:t>
            </a:r>
            <a:r>
              <a:rPr lang="cs-CZ" sz="3200" i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cs-CZ" sz="3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+4ρ</a:t>
            </a:r>
            <a:r>
              <a:rPr lang="cs-CZ" sz="3200" i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](a+b)=0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130175"/>
            <a:ext cx="82296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3EB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4400" i="1" dirty="0">
                <a:solidFill>
                  <a:srgbClr val="003EBB"/>
                </a:solidFill>
                <a:latin typeface="Times New Roman" pitchFamily="18" charset="0"/>
                <a:cs typeface="Times New Roman" pitchFamily="18" charset="0"/>
              </a:rPr>
              <a:t>Ούδείς άγεωμέτρητος εισίτω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500188"/>
            <a:ext cx="8143875" cy="5089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Platonova tělesa</a:t>
            </a:r>
          </a:p>
        </p:txBody>
      </p:sp>
      <p:pic>
        <p:nvPicPr>
          <p:cNvPr id="25603" name="Picture 3" descr="C:\Documents and Settings\Dag - Hrubý\Dokumenty\DAG\Prezentace\Platon\anim0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147763"/>
            <a:ext cx="207168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C:\Documents and Settings\Dag - Hrubý\Dokumenty\DAG\Prezentace\Platon\anim0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4000500"/>
            <a:ext cx="19335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C:\Documents and Settings\Dag - Hrubý\Dokumenty\DAG\Prezentace\Platon\anim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071938"/>
            <a:ext cx="207168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" descr="C:\Documents and Settings\Dag - Hrubý\Dokumenty\DAG\Prezentace\Platon\anim2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8963" y="2643188"/>
            <a:ext cx="19494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8" descr="C:\Documents and Settings\Dag - Hrubý\Dokumenty\DAG\Prezentace\Platon\anim0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" y="12858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5049E1"/>
                </a:solidFill>
                <a:latin typeface="Times New Roman" pitchFamily="18" charset="0"/>
                <a:cs typeface="Times New Roman" pitchFamily="18" charset="0"/>
              </a:rPr>
              <a:t>Pojem trigonometrie</a:t>
            </a:r>
            <a:endParaRPr lang="cs-CZ" sz="3600" dirty="0">
              <a:solidFill>
                <a:srgbClr val="5049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412776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Slovo </a:t>
            </a:r>
            <a:r>
              <a:rPr lang="cs-CZ" sz="2000" i="1" dirty="0" smtClean="0">
                <a:solidFill>
                  <a:srgbClr val="5049E1"/>
                </a:solidFill>
                <a:latin typeface="Times New Roman" pitchFamily="18" charset="0"/>
                <a:cs typeface="Times New Roman" pitchFamily="18" charset="0"/>
              </a:rPr>
              <a:t>trigonometrie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je odvozeno z řeckého </a:t>
            </a:r>
            <a:r>
              <a:rPr lang="cs-CZ" sz="2000" i="1" dirty="0" smtClean="0">
                <a:solidFill>
                  <a:srgbClr val="5049E1"/>
                </a:solidFill>
                <a:latin typeface="Times New Roman" pitchFamily="18" charset="0"/>
                <a:cs typeface="Times New Roman" pitchFamily="18" charset="0"/>
              </a:rPr>
              <a:t>trigón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(trojúhelník) a </a:t>
            </a:r>
            <a:r>
              <a:rPr lang="cs-CZ" sz="2000" i="1" dirty="0" smtClean="0">
                <a:solidFill>
                  <a:srgbClr val="5049E1"/>
                </a:solidFill>
                <a:latin typeface="Times New Roman" pitchFamily="18" charset="0"/>
                <a:cs typeface="Times New Roman" pitchFamily="18" charset="0"/>
              </a:rPr>
              <a:t>metrein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(měřiti), český význam je tedy </a:t>
            </a:r>
            <a:r>
              <a:rPr lang="cs-CZ" sz="2000" i="1" dirty="0" smtClean="0">
                <a:solidFill>
                  <a:srgbClr val="5049E1"/>
                </a:solidFill>
                <a:latin typeface="Times New Roman" pitchFamily="18" charset="0"/>
                <a:cs typeface="Times New Roman" pitchFamily="18" charset="0"/>
              </a:rPr>
              <a:t>nauka o měření trojúhelníků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2000" i="1" dirty="0">
              <a:solidFill>
                <a:srgbClr val="5049E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zařazení trigonometrie v učivu matematiky na střední škole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problematický pojem </a:t>
            </a:r>
            <a:r>
              <a:rPr lang="cs-CZ" sz="2000" i="1" dirty="0" smtClean="0">
                <a:solidFill>
                  <a:srgbClr val="5049E1"/>
                </a:solidFill>
                <a:latin typeface="Times New Roman" pitchFamily="18" charset="0"/>
                <a:cs typeface="Times New Roman" pitchFamily="18" charset="0"/>
              </a:rPr>
              <a:t>goniometrie 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(USA, Rusko)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     Klein, F.: Elementarmathematik vom höheren Standpunkte aus. (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Göttingen, 1908)</a:t>
            </a:r>
            <a:endParaRPr lang="cs-CZ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cs-CZ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 minulosti samostatné učebnice „Trigonometrie“                            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např. učebnice Trigonometrie pro 10. a 11. ročník z roku 1959, 6. vydání, má obsah: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Komplexní čísla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Orientovaný úhel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Goniometrie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Goniometrické rovnice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Trigonometrické řešení trojúhelníka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Topografické práce v terénu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000" i="1" dirty="0" smtClean="0">
              <a:solidFill>
                <a:srgbClr val="5049E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i="1" dirty="0" smtClean="0">
                <a:solidFill>
                  <a:srgbClr val="5049E1"/>
                </a:solidFill>
                <a:latin typeface="Times New Roman" pitchFamily="18" charset="0"/>
                <a:cs typeface="Times New Roman" pitchFamily="18" charset="0"/>
              </a:rPr>
              <a:t>Analytická geometrie v prostoru, stereometrie, sférická trigonometrie, 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x=2</a:t>
            </a:r>
            <a:endParaRPr lang="cs-CZ" sz="2000" i="1" dirty="0">
              <a:solidFill>
                <a:srgbClr val="5049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5527" y="1995602"/>
            <a:ext cx="1224136" cy="177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908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5049E1"/>
                </a:solidFill>
                <a:latin typeface="Times New Roman" pitchFamily="18" charset="0"/>
                <a:cs typeface="Times New Roman" pitchFamily="18" charset="0"/>
              </a:rPr>
              <a:t>Pravoúhlý trojúhelník</a:t>
            </a:r>
            <a:endParaRPr lang="cs-CZ" sz="3600" dirty="0">
              <a:solidFill>
                <a:srgbClr val="5049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12776"/>
            <a:ext cx="230425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3" y="1246500"/>
            <a:ext cx="5472607" cy="362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37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5049E1"/>
                </a:solidFill>
                <a:latin typeface="Times New Roman" pitchFamily="18" charset="0"/>
                <a:cs typeface="Times New Roman" pitchFamily="18" charset="0"/>
              </a:rPr>
              <a:t>Pravoúhlý průmět</a:t>
            </a:r>
            <a:endParaRPr lang="cs-CZ" sz="3600" dirty="0">
              <a:solidFill>
                <a:srgbClr val="5049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52" y="1897376"/>
            <a:ext cx="8048196" cy="354784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27584" y="5723964"/>
            <a:ext cx="6786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Názory pracovníků Geodézie Svitavy o výši úrody na pozemku ve svahu.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4119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2948</TotalTime>
  <Words>323</Words>
  <Application>Microsoft Office PowerPoint</Application>
  <PresentationFormat>Předvádění na obrazovce (4:3)</PresentationFormat>
  <Paragraphs>74</Paragraphs>
  <Slides>31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Motiv sady Office</vt:lpstr>
      <vt:lpstr>Trigonometrie v praxi  MFF UK Praha, 22. září 2012</vt:lpstr>
      <vt:lpstr>Snímek 2</vt:lpstr>
      <vt:lpstr>Snímek 3</vt:lpstr>
      <vt:lpstr>Snímek 4</vt:lpstr>
      <vt:lpstr>Snímek 5</vt:lpstr>
      <vt:lpstr>Platonova tělesa</vt:lpstr>
      <vt:lpstr>Pojem trigonometrie</vt:lpstr>
      <vt:lpstr>Pravoúhlý trojúhelník</vt:lpstr>
      <vt:lpstr>Pravoúhlý průmět</vt:lpstr>
      <vt:lpstr>Obsah elipsy</vt:lpstr>
      <vt:lpstr>Výška 1</vt:lpstr>
      <vt:lpstr>Výška 2</vt:lpstr>
      <vt:lpstr>Výška 3</vt:lpstr>
      <vt:lpstr>Výška 4</vt:lpstr>
      <vt:lpstr>Výška 5</vt:lpstr>
      <vt:lpstr>Horizontální deprese</vt:lpstr>
      <vt:lpstr>Horizontální paralaxa</vt:lpstr>
      <vt:lpstr>Vzdálenost  </vt:lpstr>
      <vt:lpstr>Vzdálenost</vt:lpstr>
      <vt:lpstr>Vzdálenost</vt:lpstr>
      <vt:lpstr>Hansenova úloha</vt:lpstr>
      <vt:lpstr>Snelova úloha (Pothentova úloha)</vt:lpstr>
      <vt:lpstr>Od Thaleta po Diofanta</vt:lpstr>
      <vt:lpstr>Projetkový den</vt:lpstr>
      <vt:lpstr>Projetkový den</vt:lpstr>
      <vt:lpstr>Projektový den</vt:lpstr>
      <vt:lpstr>Příklad 1</vt:lpstr>
      <vt:lpstr>Příklad 2</vt:lpstr>
      <vt:lpstr>Příklad 3</vt:lpstr>
      <vt:lpstr>Kozí úloha</vt:lpstr>
      <vt:lpstr>Snímek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LOGIKA V UČIVU MATEMATIKY PřF UP Olomouc, 6. března 2012</dc:title>
  <dc:creator>Dag - Hrubý</dc:creator>
  <cp:lastModifiedBy>Dag Hrubý</cp:lastModifiedBy>
  <cp:revision>283</cp:revision>
  <dcterms:created xsi:type="dcterms:W3CDTF">2012-02-09T16:22:32Z</dcterms:created>
  <dcterms:modified xsi:type="dcterms:W3CDTF">2012-10-10T19:02:36Z</dcterms:modified>
</cp:coreProperties>
</file>